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59" r:id="rId6"/>
    <p:sldId id="264" r:id="rId7"/>
    <p:sldId id="265" r:id="rId8"/>
    <p:sldId id="262" r:id="rId9"/>
    <p:sldId id="263" r:id="rId10"/>
    <p:sldId id="266" r:id="rId11"/>
    <p:sldId id="267" r:id="rId12"/>
    <p:sldId id="268" r:id="rId13"/>
    <p:sldId id="270" r:id="rId14"/>
    <p:sldId id="271" r:id="rId15"/>
    <p:sldId id="273" r:id="rId16"/>
    <p:sldId id="275" r:id="rId17"/>
    <p:sldId id="276" r:id="rId18"/>
    <p:sldId id="274" r:id="rId19"/>
    <p:sldId id="277" r:id="rId20"/>
    <p:sldId id="278" r:id="rId21"/>
    <p:sldId id="279" r:id="rId22"/>
    <p:sldId id="281" r:id="rId23"/>
    <p:sldId id="28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1018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06/11/2025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523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06/11/2025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13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06/11/2025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594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06/11/2025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0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06/11/2025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95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06/11/2025</a:t>
            </a:fld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49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06/11/2025</a:t>
            </a:fld>
            <a:endParaRPr lang="en-GB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95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06/11/2025</a:t>
            </a:fld>
            <a:endParaRPr lang="en-GB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373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06/11/2025</a:t>
            </a:fld>
            <a:endParaRPr lang="en-GB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155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06/11/2025</a:t>
            </a:fld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97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06/11/2025</a:t>
            </a:fld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357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80609-711B-4CAC-9CF6-DDE3C0CEB023}" type="datetimeFigureOut">
              <a:rPr lang="en-GB" smtClean="0"/>
              <a:t>06/11/2025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72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hotos.google.com/share/AF1QipPX0SCl7OzWilt9LnuQliattX4OUCj_8EP65_cTVnBmS1jnYgsGQAieQUc1VQWdgQ/photo/AF1QipPq_sGlqxsEk855ZQFhfYvjyqULDduVhbn9-oU7?key=aVBxWjhwSzg2RjJWLWRuVFBBZEN1d205bUdEMnh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photos.google.com/share/AF1QipPX0SCl7OzWilt9LnuQliattX4OUCj_8EP65_cTVnBmS1jnYgsGQAieQUc1VQWdgQ/photo/AF1QipN8wl9hWqPbaArpRarSVsj2lVl1he4xhr-Uv1Q-?key=aVBxWjhwSzg2RjJWLWRuVFBBZEN1d205bUdEMnhB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s://i.imgur.com/OKRTkC8.png" TargetMode="External"/><Relationship Id="rId7" Type="http://schemas.openxmlformats.org/officeDocument/2006/relationships/image" Target="../media/image10.jpeg"/><Relationship Id="rId2" Type="http://schemas.openxmlformats.org/officeDocument/2006/relationships/hyperlink" Target="https://punkt.hu/2025/07/31/egy-zavarba-ejto-foto-es-a-pareidolia-jelenseg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hyperlink" Target="https://www.sciencefocus.com/the-human-body/pareidolia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6.02691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06.2661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abs/1812.0494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pectrum.ieee.org/the-uncanny-valle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photos.google.com/share/AF1QipPX0SCl7OzWilt9LnuQliattX4OUCj_8EP65_cTVnBmS1jnYgsGQAieQUc1VQWdgQ/photo/AF1QipNXhH0_fuaaknZDenMlz3B-xfQE-uLo74_v1x3s?key=aVBxWjhwSzg2RjJWLWRuVFBBZEN1d205bUdEMnhB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hotos.google.com/share/AF1QipPX0SCl7OzWilt9LnuQliattX4OUCj_8EP65_cTVnBmS1jnYgsGQAieQUc1VQWdgQ/photo/AF1QipMAAFcAZEMkoJMK2Ug9DzdRXjMS5xWeHiqPHnV-?key=aVBxWjhwSzg2RjJWLWRuVFBBZEN1d205bUdEMnhB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/deepdrea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hotos.google.com/share/AF1QipPX0SCl7OzWilt9LnuQliattX4OUCj_8EP65_cTVnBmS1jnYgsGQAieQUc1VQWdgQ/photo/AF1QipP7bCZqTVNdWXv9sdth9ZfEIHXbXDiyHRvfdKDR?key=aVBxWjhwSzg2RjJWLWRuVFBBZEN1d205bUdEMnh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otos.google.com/share/AF1QipPX0SCl7OzWilt9LnuQliattX4OUCj_8EP65_cTVnBmS1jnYgsGQAieQUc1VQWdgQ/photo/AF1QipMjkZwfeRT4O49PkomJ3wuzeIlhGtUpXaykFfm_?key=aVBxWjhwSzg2RjJWLWRuVFBBZEN1d205bUdEMnhB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Generative</a:t>
            </a:r>
            <a:r>
              <a:rPr lang="hu-HU" dirty="0"/>
              <a:t> </a:t>
            </a:r>
            <a:r>
              <a:rPr lang="hu-HU" dirty="0" err="1"/>
              <a:t>Artificial</a:t>
            </a:r>
            <a:r>
              <a:rPr lang="hu-HU" dirty="0"/>
              <a:t> </a:t>
            </a:r>
            <a:r>
              <a:rPr lang="hu-HU" dirty="0" err="1"/>
              <a:t>Intelligence</a:t>
            </a:r>
            <a:r>
              <a:rPr lang="hu-HU" dirty="0"/>
              <a:t/>
            </a:r>
            <a:br>
              <a:rPr lang="hu-HU" dirty="0"/>
            </a:br>
            <a:r>
              <a:rPr lang="hu-HU" sz="4000" i="1" dirty="0" smtClean="0"/>
              <a:t>Image </a:t>
            </a:r>
            <a:r>
              <a:rPr lang="hu-HU" sz="4000" i="1" dirty="0" err="1" smtClean="0"/>
              <a:t>Generation</a:t>
            </a:r>
            <a:r>
              <a:rPr lang="hu-HU" sz="4000" i="1" dirty="0" smtClean="0"/>
              <a:t> </a:t>
            </a:r>
            <a:r>
              <a:rPr lang="hu-HU" sz="4000" i="1" dirty="0" err="1" smtClean="0"/>
              <a:t>with</a:t>
            </a:r>
            <a:r>
              <a:rPr lang="hu-HU" sz="4000" i="1" dirty="0" smtClean="0"/>
              <a:t> Deep </a:t>
            </a:r>
            <a:r>
              <a:rPr lang="hu-HU" sz="4000" i="1" dirty="0" err="1" smtClean="0"/>
              <a:t>Learning</a:t>
            </a:r>
            <a:r>
              <a:rPr lang="hu-HU" sz="4000" i="1" dirty="0" smtClean="0"/>
              <a:t> </a:t>
            </a:r>
            <a:r>
              <a:rPr lang="hu-HU" sz="4000" i="1" dirty="0" err="1" smtClean="0"/>
              <a:t>Models</a:t>
            </a:r>
            <a:endParaRPr lang="en-GB" sz="4000" i="1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03648" y="4365104"/>
            <a:ext cx="6400800" cy="1752600"/>
          </a:xfrm>
        </p:spPr>
        <p:txBody>
          <a:bodyPr>
            <a:normAutofit fontScale="92500" lnSpcReduction="20000"/>
          </a:bodyPr>
          <a:lstStyle/>
          <a:p>
            <a:r>
              <a:rPr lang="hu-HU" dirty="0" smtClean="0"/>
              <a:t>November 6, </a:t>
            </a:r>
            <a:r>
              <a:rPr lang="hu-HU" dirty="0"/>
              <a:t>2025</a:t>
            </a:r>
          </a:p>
          <a:p>
            <a:r>
              <a:rPr lang="hu-HU" dirty="0"/>
              <a:t>Pethő Gergely</a:t>
            </a:r>
          </a:p>
          <a:p>
            <a:r>
              <a:rPr lang="hu-HU" dirty="0" err="1"/>
              <a:t>UD</a:t>
            </a:r>
            <a:r>
              <a:rPr lang="hu-HU" dirty="0"/>
              <a:t> </a:t>
            </a:r>
            <a:r>
              <a:rPr lang="hu-HU" dirty="0" err="1"/>
              <a:t>Faculty</a:t>
            </a:r>
            <a:r>
              <a:rPr lang="hu-HU" dirty="0"/>
              <a:t> of Health Science, </a:t>
            </a:r>
            <a:r>
              <a:rPr lang="hu-HU" dirty="0" err="1"/>
              <a:t>Department</a:t>
            </a:r>
            <a:r>
              <a:rPr lang="hu-HU" dirty="0"/>
              <a:t> of </a:t>
            </a:r>
            <a:r>
              <a:rPr lang="hu-HU" dirty="0" err="1" smtClean="0"/>
              <a:t>Bioinformatics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67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45066" y="260648"/>
            <a:ext cx="8229600" cy="4824536"/>
          </a:xfrm>
        </p:spPr>
        <p:txBody>
          <a:bodyPr>
            <a:normAutofit/>
          </a:bodyPr>
          <a:lstStyle/>
          <a:p>
            <a:r>
              <a:rPr lang="hu-HU" sz="1800" dirty="0" smtClean="0"/>
              <a:t>A </a:t>
            </a:r>
            <a:r>
              <a:rPr lang="hu-HU" sz="1800" dirty="0" err="1" smtClean="0"/>
              <a:t>different</a:t>
            </a:r>
            <a:r>
              <a:rPr lang="hu-HU" sz="1800" dirty="0" smtClean="0"/>
              <a:t> </a:t>
            </a:r>
            <a:r>
              <a:rPr lang="hu-HU" sz="1800" dirty="0" err="1" smtClean="0"/>
              <a:t>option</a:t>
            </a:r>
            <a:r>
              <a:rPr lang="hu-HU" sz="1800" dirty="0" smtClean="0"/>
              <a:t>: </a:t>
            </a:r>
            <a:r>
              <a:rPr lang="hu-HU" sz="1800" dirty="0" err="1" smtClean="0"/>
              <a:t>we</a:t>
            </a:r>
            <a:r>
              <a:rPr lang="hu-HU" sz="1800" dirty="0" smtClean="0"/>
              <a:t> </a:t>
            </a:r>
            <a:r>
              <a:rPr lang="hu-HU" sz="1800" dirty="0" err="1" smtClean="0"/>
              <a:t>do</a:t>
            </a:r>
            <a:r>
              <a:rPr lang="hu-HU" sz="1800" dirty="0" smtClean="0"/>
              <a:t> </a:t>
            </a:r>
            <a:r>
              <a:rPr lang="hu-HU" sz="1800" dirty="0" err="1" smtClean="0"/>
              <a:t>not</a:t>
            </a:r>
            <a:r>
              <a:rPr lang="hu-HU" sz="1800" dirty="0" smtClean="0"/>
              <a:t> </a:t>
            </a:r>
            <a:r>
              <a:rPr lang="hu-HU" sz="1800" dirty="0" err="1" smtClean="0"/>
              <a:t>adjust</a:t>
            </a:r>
            <a:r>
              <a:rPr lang="hu-HU" sz="1800" dirty="0" smtClean="0"/>
              <a:t> </a:t>
            </a:r>
            <a:r>
              <a:rPr lang="hu-HU" sz="1800" dirty="0" err="1" smtClean="0"/>
              <a:t>the</a:t>
            </a:r>
            <a:r>
              <a:rPr lang="hu-HU" sz="1800" dirty="0" smtClean="0"/>
              <a:t> image </a:t>
            </a:r>
            <a:r>
              <a:rPr lang="hu-HU" sz="1800" dirty="0" err="1" smtClean="0"/>
              <a:t>to</a:t>
            </a:r>
            <a:r>
              <a:rPr lang="hu-HU" sz="1800" dirty="0" smtClean="0"/>
              <a:t> </a:t>
            </a:r>
            <a:r>
              <a:rPr lang="hu-HU" sz="1800" dirty="0" err="1" smtClean="0"/>
              <a:t>correspond</a:t>
            </a:r>
            <a:r>
              <a:rPr lang="hu-HU" sz="1800" dirty="0" smtClean="0"/>
              <a:t> </a:t>
            </a:r>
            <a:r>
              <a:rPr lang="hu-HU" sz="1800" dirty="0" err="1" smtClean="0"/>
              <a:t>better</a:t>
            </a:r>
            <a:r>
              <a:rPr lang="hu-HU" sz="1800" dirty="0" smtClean="0"/>
              <a:t> </a:t>
            </a:r>
            <a:r>
              <a:rPr lang="hu-HU" sz="1800" dirty="0" err="1" smtClean="0"/>
              <a:t>to</a:t>
            </a:r>
            <a:r>
              <a:rPr lang="hu-HU" sz="1800" dirty="0" smtClean="0"/>
              <a:t> a </a:t>
            </a:r>
            <a:r>
              <a:rPr lang="hu-HU" sz="1800" dirty="0" err="1" smtClean="0"/>
              <a:t>category</a:t>
            </a:r>
            <a:r>
              <a:rPr lang="hu-HU" sz="1800" dirty="0" smtClean="0"/>
              <a:t> </a:t>
            </a:r>
            <a:r>
              <a:rPr lang="hu-HU" sz="1800" dirty="0" err="1" smtClean="0"/>
              <a:t>label</a:t>
            </a:r>
            <a:r>
              <a:rPr lang="hu-HU" sz="1800" dirty="0" smtClean="0"/>
              <a:t>, </a:t>
            </a:r>
            <a:r>
              <a:rPr lang="hu-HU" sz="1800" dirty="0" err="1" smtClean="0"/>
              <a:t>but</a:t>
            </a:r>
            <a:r>
              <a:rPr lang="hu-HU" sz="1800" dirty="0" smtClean="0"/>
              <a:t> </a:t>
            </a:r>
            <a:r>
              <a:rPr lang="hu-HU" sz="1800" dirty="0" err="1" smtClean="0"/>
              <a:t>in</a:t>
            </a:r>
            <a:r>
              <a:rPr lang="hu-HU" sz="1800" dirty="0" smtClean="0"/>
              <a:t> </a:t>
            </a:r>
            <a:r>
              <a:rPr lang="hu-HU" sz="1800" dirty="0" err="1" smtClean="0"/>
              <a:t>a</a:t>
            </a:r>
            <a:r>
              <a:rPr lang="hu-HU" sz="1800" dirty="0" smtClean="0"/>
              <a:t> </a:t>
            </a:r>
            <a:r>
              <a:rPr lang="hu-HU" sz="1800" dirty="0" err="1" smtClean="0"/>
              <a:t>way</a:t>
            </a:r>
            <a:r>
              <a:rPr lang="hu-HU" sz="1800" dirty="0" smtClean="0"/>
              <a:t> </a:t>
            </a:r>
            <a:r>
              <a:rPr lang="hu-HU" sz="1800" dirty="0" err="1" smtClean="0"/>
              <a:t>that</a:t>
            </a:r>
            <a:r>
              <a:rPr lang="hu-HU" sz="1800" dirty="0" smtClean="0"/>
              <a:t> </a:t>
            </a:r>
            <a:r>
              <a:rPr lang="hu-HU" sz="1800" dirty="0" err="1" smtClean="0"/>
              <a:t>the</a:t>
            </a:r>
            <a:r>
              <a:rPr lang="hu-HU" sz="1800" dirty="0" smtClean="0"/>
              <a:t> </a:t>
            </a:r>
            <a:r>
              <a:rPr lang="hu-HU" sz="1800" dirty="0" err="1" smtClean="0"/>
              <a:t>activation</a:t>
            </a:r>
            <a:r>
              <a:rPr lang="hu-HU" sz="1800" dirty="0" smtClean="0"/>
              <a:t> of </a:t>
            </a:r>
            <a:r>
              <a:rPr lang="hu-HU" sz="1800" dirty="0" err="1" smtClean="0"/>
              <a:t>filters</a:t>
            </a:r>
            <a:r>
              <a:rPr lang="hu-HU" sz="1800" dirty="0" smtClean="0"/>
              <a:t> </a:t>
            </a:r>
            <a:r>
              <a:rPr lang="hu-HU" sz="1800" dirty="0" err="1" smtClean="0"/>
              <a:t>in</a:t>
            </a:r>
            <a:r>
              <a:rPr lang="hu-HU" sz="1800" dirty="0" smtClean="0"/>
              <a:t> a </a:t>
            </a:r>
            <a:r>
              <a:rPr lang="hu-HU" sz="1800" dirty="0" err="1" smtClean="0"/>
              <a:t>certain</a:t>
            </a:r>
            <a:r>
              <a:rPr lang="hu-HU" sz="1800" dirty="0" smtClean="0"/>
              <a:t> </a:t>
            </a:r>
            <a:r>
              <a:rPr lang="hu-HU" sz="1800" dirty="0" err="1" smtClean="0"/>
              <a:t>layer</a:t>
            </a:r>
            <a:r>
              <a:rPr lang="hu-HU" sz="1800" dirty="0" smtClean="0"/>
              <a:t> of </a:t>
            </a:r>
            <a:r>
              <a:rPr lang="hu-HU" sz="1800" dirty="0" err="1" smtClean="0"/>
              <a:t>the</a:t>
            </a:r>
            <a:r>
              <a:rPr lang="hu-HU" sz="1800" dirty="0" smtClean="0"/>
              <a:t> </a:t>
            </a:r>
            <a:r>
              <a:rPr lang="hu-HU" sz="1800" dirty="0" err="1" smtClean="0"/>
              <a:t>network</a:t>
            </a:r>
            <a:r>
              <a:rPr lang="hu-HU" sz="1800" dirty="0" smtClean="0"/>
              <a:t> </a:t>
            </a:r>
            <a:r>
              <a:rPr lang="hu-HU" sz="1800" dirty="0" err="1" smtClean="0"/>
              <a:t>increases</a:t>
            </a:r>
            <a:r>
              <a:rPr lang="hu-HU" sz="1800" dirty="0" smtClean="0"/>
              <a:t> overall</a:t>
            </a:r>
          </a:p>
          <a:p>
            <a:pPr lvl="1"/>
            <a:r>
              <a:rPr lang="hu-HU" sz="1600" dirty="0" err="1" smtClean="0"/>
              <a:t>Lower</a:t>
            </a:r>
            <a:r>
              <a:rPr lang="hu-HU" sz="1600" dirty="0" smtClean="0"/>
              <a:t> </a:t>
            </a:r>
            <a:r>
              <a:rPr lang="hu-HU" sz="1600" dirty="0" err="1" smtClean="0"/>
              <a:t>layers</a:t>
            </a:r>
            <a:r>
              <a:rPr lang="hu-HU" sz="1600" dirty="0" smtClean="0"/>
              <a:t> </a:t>
            </a:r>
            <a:r>
              <a:rPr lang="hu-HU" sz="1600" dirty="0" err="1" smtClean="0"/>
              <a:t>enhance</a:t>
            </a:r>
            <a:r>
              <a:rPr lang="hu-HU" sz="1600" dirty="0" smtClean="0"/>
              <a:t> </a:t>
            </a:r>
            <a:r>
              <a:rPr lang="hu-HU" sz="1600" dirty="0" err="1" smtClean="0"/>
              <a:t>the</a:t>
            </a:r>
            <a:r>
              <a:rPr lang="hu-HU" sz="1600" dirty="0" smtClean="0"/>
              <a:t> </a:t>
            </a:r>
            <a:r>
              <a:rPr lang="hu-HU" sz="1600" dirty="0" err="1" smtClean="0"/>
              <a:t>edges</a:t>
            </a:r>
            <a:r>
              <a:rPr lang="hu-HU" sz="1600" dirty="0"/>
              <a:t> </a:t>
            </a:r>
            <a:r>
              <a:rPr lang="hu-HU" sz="1600" dirty="0" err="1" smtClean="0"/>
              <a:t>in</a:t>
            </a:r>
            <a:r>
              <a:rPr lang="hu-HU" sz="1600" dirty="0" smtClean="0"/>
              <a:t> </a:t>
            </a:r>
            <a:r>
              <a:rPr lang="hu-HU" sz="1600" dirty="0" err="1" smtClean="0"/>
              <a:t>the</a:t>
            </a:r>
            <a:r>
              <a:rPr lang="hu-HU" sz="1600" dirty="0" smtClean="0"/>
              <a:t> image, </a:t>
            </a:r>
            <a:r>
              <a:rPr lang="hu-HU" sz="1600" dirty="0" err="1" smtClean="0"/>
              <a:t>maybe</a:t>
            </a:r>
            <a:r>
              <a:rPr lang="hu-HU" sz="1600" dirty="0" smtClean="0"/>
              <a:t> </a:t>
            </a:r>
            <a:r>
              <a:rPr lang="hu-HU" sz="1600" dirty="0" err="1" smtClean="0"/>
              <a:t>even</a:t>
            </a:r>
            <a:r>
              <a:rPr lang="hu-HU" sz="1600" dirty="0" smtClean="0"/>
              <a:t> </a:t>
            </a:r>
            <a:r>
              <a:rPr lang="hu-HU" sz="1600" dirty="0" err="1" smtClean="0"/>
              <a:t>where</a:t>
            </a:r>
            <a:r>
              <a:rPr lang="hu-HU" sz="1600" dirty="0" smtClean="0"/>
              <a:t> </a:t>
            </a:r>
            <a:r>
              <a:rPr lang="hu-HU" sz="1600" dirty="0" err="1" smtClean="0"/>
              <a:t>there</a:t>
            </a:r>
            <a:r>
              <a:rPr lang="hu-HU" sz="1600" dirty="0" smtClean="0"/>
              <a:t> </a:t>
            </a:r>
            <a:r>
              <a:rPr lang="hu-HU" sz="1600" dirty="0" err="1" smtClean="0"/>
              <a:t>are</a:t>
            </a:r>
            <a:r>
              <a:rPr lang="hu-HU" sz="1600" dirty="0" smtClean="0"/>
              <a:t> no </a:t>
            </a:r>
            <a:r>
              <a:rPr lang="hu-HU" sz="1600" dirty="0" err="1" smtClean="0"/>
              <a:t>edges</a:t>
            </a:r>
            <a:endParaRPr lang="hu-HU" sz="1600" dirty="0" smtClean="0"/>
          </a:p>
          <a:p>
            <a:pPr lvl="1"/>
            <a:endParaRPr lang="hu-HU" sz="1600" dirty="0"/>
          </a:p>
          <a:p>
            <a:pPr lvl="1"/>
            <a:endParaRPr lang="hu-HU" sz="1600" dirty="0" smtClean="0"/>
          </a:p>
          <a:p>
            <a:pPr lvl="1"/>
            <a:endParaRPr lang="hu-HU" sz="1600" dirty="0"/>
          </a:p>
          <a:p>
            <a:pPr lvl="1"/>
            <a:endParaRPr lang="hu-HU" sz="1600" dirty="0" smtClean="0"/>
          </a:p>
          <a:p>
            <a:pPr lvl="1"/>
            <a:endParaRPr lang="hu-HU" sz="1600" dirty="0"/>
          </a:p>
          <a:p>
            <a:pPr lvl="1"/>
            <a:endParaRPr lang="hu-HU" sz="1600" dirty="0" smtClean="0"/>
          </a:p>
          <a:p>
            <a:pPr lvl="1"/>
            <a:endParaRPr lang="hu-HU" sz="1600" dirty="0"/>
          </a:p>
          <a:p>
            <a:pPr lvl="1"/>
            <a:endParaRPr lang="hu-HU" sz="1600" dirty="0" smtClean="0"/>
          </a:p>
          <a:p>
            <a:pPr lvl="1"/>
            <a:endParaRPr lang="hu-HU" sz="1600" dirty="0"/>
          </a:p>
          <a:p>
            <a:pPr lvl="1"/>
            <a:r>
              <a:rPr lang="hu-HU" sz="1600" dirty="0" err="1" smtClean="0"/>
              <a:t>By</a:t>
            </a:r>
            <a:r>
              <a:rPr lang="hu-HU" sz="1600" dirty="0" smtClean="0"/>
              <a:t> </a:t>
            </a:r>
            <a:r>
              <a:rPr lang="hu-HU" sz="1600" dirty="0" err="1" smtClean="0"/>
              <a:t>making</a:t>
            </a:r>
            <a:r>
              <a:rPr lang="hu-HU" sz="1600" dirty="0" smtClean="0"/>
              <a:t> </a:t>
            </a:r>
            <a:r>
              <a:rPr lang="hu-HU" sz="1600" dirty="0" err="1" smtClean="0"/>
              <a:t>the</a:t>
            </a:r>
            <a:r>
              <a:rPr lang="hu-HU" sz="1600" dirty="0" smtClean="0"/>
              <a:t> image </a:t>
            </a:r>
            <a:r>
              <a:rPr lang="hu-HU" sz="1600" dirty="0" err="1" smtClean="0"/>
              <a:t>increase</a:t>
            </a:r>
            <a:r>
              <a:rPr lang="hu-HU" sz="1600" dirty="0" smtClean="0"/>
              <a:t> </a:t>
            </a:r>
            <a:r>
              <a:rPr lang="hu-HU" sz="1600" dirty="0" err="1" smtClean="0"/>
              <a:t>the</a:t>
            </a:r>
            <a:r>
              <a:rPr lang="hu-HU" sz="1600" dirty="0" smtClean="0"/>
              <a:t> </a:t>
            </a:r>
            <a:r>
              <a:rPr lang="hu-HU" sz="1600" dirty="0" err="1" smtClean="0"/>
              <a:t>activation</a:t>
            </a:r>
            <a:r>
              <a:rPr lang="hu-HU" sz="1600" dirty="0" smtClean="0"/>
              <a:t> of </a:t>
            </a:r>
            <a:r>
              <a:rPr lang="hu-HU" sz="1600" dirty="0" err="1" smtClean="0"/>
              <a:t>filters</a:t>
            </a:r>
            <a:r>
              <a:rPr lang="hu-HU" sz="1600" dirty="0" smtClean="0"/>
              <a:t> </a:t>
            </a:r>
            <a:r>
              <a:rPr lang="hu-HU" sz="1600" dirty="0" err="1" smtClean="0"/>
              <a:t>on</a:t>
            </a:r>
            <a:r>
              <a:rPr lang="hu-HU" sz="1600" dirty="0" smtClean="0"/>
              <a:t> </a:t>
            </a:r>
            <a:r>
              <a:rPr lang="hu-HU" sz="1600" dirty="0" err="1" smtClean="0"/>
              <a:t>higher</a:t>
            </a:r>
            <a:r>
              <a:rPr lang="hu-HU" sz="1600" dirty="0" smtClean="0"/>
              <a:t> </a:t>
            </a:r>
            <a:r>
              <a:rPr lang="hu-HU" sz="1600" dirty="0" err="1" smtClean="0"/>
              <a:t>layers</a:t>
            </a:r>
            <a:r>
              <a:rPr lang="hu-HU" sz="1600" dirty="0" smtClean="0"/>
              <a:t>, </a:t>
            </a:r>
            <a:r>
              <a:rPr lang="hu-HU" sz="1600" dirty="0" err="1" smtClean="0"/>
              <a:t>patterns</a:t>
            </a:r>
            <a:r>
              <a:rPr lang="hu-HU" sz="1600" dirty="0" smtClean="0"/>
              <a:t> </a:t>
            </a:r>
            <a:r>
              <a:rPr lang="hu-HU" sz="1600" dirty="0" err="1" smtClean="0"/>
              <a:t>characteristic</a:t>
            </a:r>
            <a:r>
              <a:rPr lang="hu-HU" sz="1600" dirty="0" smtClean="0"/>
              <a:t> </a:t>
            </a:r>
            <a:r>
              <a:rPr lang="hu-HU" sz="1600" dirty="0" err="1" smtClean="0"/>
              <a:t>of</a:t>
            </a:r>
            <a:r>
              <a:rPr lang="hu-HU" sz="1600" dirty="0" smtClean="0"/>
              <a:t> </a:t>
            </a:r>
            <a:r>
              <a:rPr lang="hu-HU" sz="1600" dirty="0" err="1" smtClean="0"/>
              <a:t>the</a:t>
            </a:r>
            <a:r>
              <a:rPr lang="hu-HU" sz="1600" dirty="0" smtClean="0"/>
              <a:t> </a:t>
            </a:r>
            <a:r>
              <a:rPr lang="hu-HU" sz="1600" dirty="0" err="1" smtClean="0"/>
              <a:t>categories</a:t>
            </a:r>
            <a:r>
              <a:rPr lang="hu-HU" sz="1600" dirty="0" smtClean="0"/>
              <a:t> </a:t>
            </a:r>
            <a:r>
              <a:rPr lang="hu-HU" sz="1600" dirty="0" err="1" smtClean="0"/>
              <a:t>learned</a:t>
            </a:r>
            <a:r>
              <a:rPr lang="hu-HU" sz="1600" dirty="0" smtClean="0"/>
              <a:t> </a:t>
            </a:r>
            <a:r>
              <a:rPr lang="hu-HU" sz="1600" dirty="0" err="1" smtClean="0"/>
              <a:t>by</a:t>
            </a:r>
            <a:r>
              <a:rPr lang="hu-HU" sz="1600" dirty="0" smtClean="0"/>
              <a:t> </a:t>
            </a:r>
            <a:r>
              <a:rPr lang="hu-HU" sz="1600" dirty="0" err="1" smtClean="0"/>
              <a:t>the</a:t>
            </a:r>
            <a:r>
              <a:rPr lang="hu-HU" sz="1600" dirty="0" smtClean="0"/>
              <a:t> </a:t>
            </a:r>
            <a:r>
              <a:rPr lang="hu-HU" sz="1600" dirty="0" err="1" smtClean="0"/>
              <a:t>model</a:t>
            </a:r>
            <a:r>
              <a:rPr lang="hu-HU" sz="1600" dirty="0" smtClean="0"/>
              <a:t> </a:t>
            </a:r>
            <a:r>
              <a:rPr lang="hu-HU" sz="1600" dirty="0" err="1" smtClean="0"/>
              <a:t>appear</a:t>
            </a:r>
            <a:r>
              <a:rPr lang="hu-HU" sz="1600" dirty="0" smtClean="0"/>
              <a:t>; </a:t>
            </a:r>
            <a:r>
              <a:rPr lang="hu-HU" sz="1600" dirty="0" err="1" smtClean="0"/>
              <a:t>e.g</a:t>
            </a:r>
            <a:r>
              <a:rPr lang="hu-HU" sz="1600" dirty="0" smtClean="0"/>
              <a:t>. </a:t>
            </a:r>
            <a:r>
              <a:rPr lang="hu-HU" sz="1600" dirty="0" err="1" smtClean="0"/>
              <a:t>animals</a:t>
            </a:r>
            <a:r>
              <a:rPr lang="hu-HU" sz="1600" dirty="0" smtClean="0"/>
              <a:t> </a:t>
            </a:r>
            <a:r>
              <a:rPr lang="hu-HU" sz="1600" dirty="0" err="1" smtClean="0"/>
              <a:t>are</a:t>
            </a:r>
            <a:r>
              <a:rPr lang="hu-HU" sz="1600" dirty="0" smtClean="0"/>
              <a:t> „</a:t>
            </a:r>
            <a:r>
              <a:rPr lang="hu-HU" sz="1600" dirty="0" err="1" smtClean="0"/>
              <a:t>recognised</a:t>
            </a:r>
            <a:r>
              <a:rPr lang="hu-HU" sz="1600" dirty="0" smtClean="0"/>
              <a:t>” </a:t>
            </a:r>
            <a:r>
              <a:rPr lang="hu-HU" sz="1600" dirty="0" err="1" smtClean="0"/>
              <a:t>in</a:t>
            </a:r>
            <a:r>
              <a:rPr lang="hu-HU" sz="1600" dirty="0" smtClean="0"/>
              <a:t> </a:t>
            </a:r>
            <a:r>
              <a:rPr lang="hu-HU" sz="1600" dirty="0" err="1" smtClean="0"/>
              <a:t>the</a:t>
            </a:r>
            <a:r>
              <a:rPr lang="hu-HU" sz="1600" dirty="0" smtClean="0"/>
              <a:t> </a:t>
            </a:r>
            <a:r>
              <a:rPr lang="hu-HU" sz="1600" dirty="0" err="1" smtClean="0"/>
              <a:t>blue</a:t>
            </a:r>
            <a:r>
              <a:rPr lang="hu-HU" sz="1600" dirty="0" smtClean="0"/>
              <a:t> </a:t>
            </a:r>
            <a:r>
              <a:rPr lang="hu-HU" sz="1600" dirty="0" err="1" smtClean="0"/>
              <a:t>sky</a:t>
            </a:r>
            <a:r>
              <a:rPr lang="hu-HU" sz="1600" dirty="0" smtClean="0"/>
              <a:t> and </a:t>
            </a:r>
            <a:r>
              <a:rPr lang="hu-HU" sz="1600" dirty="0" err="1" smtClean="0"/>
              <a:t>clouds</a:t>
            </a:r>
            <a:r>
              <a:rPr lang="hu-HU" sz="1600" dirty="0" smtClean="0"/>
              <a:t> </a:t>
            </a:r>
            <a:r>
              <a:rPr lang="hu-HU" sz="1600" dirty="0" err="1" smtClean="0"/>
              <a:t>if</a:t>
            </a:r>
            <a:r>
              <a:rPr lang="hu-HU" sz="1600" dirty="0" smtClean="0"/>
              <a:t> </a:t>
            </a:r>
            <a:r>
              <a:rPr lang="hu-HU" sz="1600" dirty="0" err="1" smtClean="0"/>
              <a:t>the</a:t>
            </a:r>
            <a:r>
              <a:rPr lang="hu-HU" sz="1600" dirty="0" smtClean="0"/>
              <a:t> </a:t>
            </a:r>
            <a:r>
              <a:rPr lang="hu-HU" sz="1600" dirty="0" err="1" smtClean="0"/>
              <a:t>model</a:t>
            </a:r>
            <a:r>
              <a:rPr lang="hu-HU" sz="1600" dirty="0" smtClean="0"/>
              <a:t> </a:t>
            </a:r>
            <a:r>
              <a:rPr lang="hu-HU" sz="1600" dirty="0" err="1" smtClean="0"/>
              <a:t>was</a:t>
            </a:r>
            <a:r>
              <a:rPr lang="hu-HU" sz="1600" dirty="0" smtClean="0"/>
              <a:t> </a:t>
            </a:r>
            <a:r>
              <a:rPr lang="hu-HU" sz="1600" dirty="0" err="1" smtClean="0"/>
              <a:t>trained</a:t>
            </a:r>
            <a:r>
              <a:rPr lang="hu-HU" sz="1600" dirty="0" smtClean="0"/>
              <a:t> </a:t>
            </a:r>
            <a:r>
              <a:rPr lang="hu-HU" sz="1600" dirty="0" err="1" smtClean="0"/>
              <a:t>to</a:t>
            </a:r>
            <a:r>
              <a:rPr lang="hu-HU" sz="1600" dirty="0" smtClean="0"/>
              <a:t> </a:t>
            </a:r>
            <a:r>
              <a:rPr lang="hu-HU" sz="1600" dirty="0" err="1" smtClean="0"/>
              <a:t>recognise</a:t>
            </a:r>
            <a:r>
              <a:rPr lang="hu-HU" sz="1600" dirty="0" smtClean="0"/>
              <a:t> </a:t>
            </a:r>
            <a:r>
              <a:rPr lang="hu-HU" sz="1600" dirty="0" err="1" smtClean="0"/>
              <a:t>animals</a:t>
            </a:r>
            <a:endParaRPr lang="hu-HU" sz="1600" dirty="0" smtClean="0"/>
          </a:p>
        </p:txBody>
      </p:sp>
      <p:pic>
        <p:nvPicPr>
          <p:cNvPr id="4098" name="Picture 2" descr="https://lh3.googleusercontent.com/pw/AP1GczNvDEhFpLGxQ0xnDKDDQ_qawePJgXKoKUuOFPpoKmKjhz0BIJbSXs32dYZssXOhQ2Tvbls2AASrUBJANzi34Xt-jviwfNeXG09DzMVgIPsgaNGFvIYChtl0HNergxphrXQDu3yx6p9a2rTGbFu4rcMk=w2559-h863-s-no?authuser=0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84784"/>
            <a:ext cx="7416824" cy="249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3.googleusercontent.com/pw/AP1GczP9vKfsDTXUjJYCjdduxXaXrmFS5rkfKQ5iC82-8gD-uFqPx0ShQuCkbs1R6F1hVu_OwN0zjUIn4XCM7zdjjdkB7siFMsWEXkJiKgG1aLnD530pZjzL31-cydDbqUb3MKTYTFdrE4Ty0l86MFI7AlxF=w1135-h305-s-no?authuser=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869160"/>
            <a:ext cx="6840760" cy="183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75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DeepDream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smtClean="0"/>
              <a:t>The </a:t>
            </a:r>
            <a:r>
              <a:rPr lang="hu-HU" sz="2000" dirty="0" err="1" smtClean="0"/>
              <a:t>name</a:t>
            </a:r>
            <a:r>
              <a:rPr lang="hu-HU" sz="2000" dirty="0" smtClean="0"/>
              <a:t> </a:t>
            </a:r>
            <a:r>
              <a:rPr lang="hu-HU" sz="2000" dirty="0" err="1" smtClean="0"/>
              <a:t>DeepDream</a:t>
            </a:r>
            <a:r>
              <a:rPr lang="hu-HU" sz="2000" dirty="0" smtClean="0"/>
              <a:t> </a:t>
            </a:r>
            <a:r>
              <a:rPr lang="hu-HU" sz="2000" dirty="0" err="1" smtClean="0"/>
              <a:t>refers</a:t>
            </a:r>
            <a:r>
              <a:rPr lang="hu-HU" sz="2000" dirty="0" smtClean="0"/>
              <a:t> </a:t>
            </a:r>
            <a:r>
              <a:rPr lang="hu-HU" sz="2000" dirty="0" err="1" smtClean="0"/>
              <a:t>to</a:t>
            </a:r>
            <a:r>
              <a:rPr lang="hu-HU" sz="2000" dirty="0" smtClean="0"/>
              <a:t> </a:t>
            </a:r>
            <a:r>
              <a:rPr lang="hu-HU" sz="2000" dirty="0" err="1" smtClean="0"/>
              <a:t>the</a:t>
            </a:r>
            <a:r>
              <a:rPr lang="hu-HU" sz="2000" dirty="0" smtClean="0"/>
              <a:t> </a:t>
            </a:r>
            <a:r>
              <a:rPr lang="hu-HU" sz="2000" dirty="0" err="1" smtClean="0"/>
              <a:t>fact</a:t>
            </a:r>
            <a:r>
              <a:rPr lang="hu-HU" sz="2000" dirty="0" smtClean="0"/>
              <a:t> </a:t>
            </a:r>
            <a:r>
              <a:rPr lang="hu-HU" sz="2000" dirty="0" err="1" smtClean="0"/>
              <a:t>that</a:t>
            </a:r>
            <a:r>
              <a:rPr lang="hu-HU" sz="2000" dirty="0" smtClean="0"/>
              <a:t> </a:t>
            </a:r>
            <a:r>
              <a:rPr lang="hu-HU" sz="2000" dirty="0" err="1" smtClean="0"/>
              <a:t>it</a:t>
            </a:r>
            <a:r>
              <a:rPr lang="hu-HU" sz="2000" dirty="0" smtClean="0"/>
              <a:t> </a:t>
            </a:r>
            <a:r>
              <a:rPr lang="hu-HU" sz="2000" dirty="0" err="1" smtClean="0"/>
              <a:t>generates</a:t>
            </a:r>
            <a:r>
              <a:rPr lang="hu-HU" sz="2000" dirty="0" smtClean="0"/>
              <a:t> </a:t>
            </a:r>
            <a:r>
              <a:rPr lang="hu-HU" sz="2000" dirty="0" err="1" smtClean="0"/>
              <a:t>dream-like</a:t>
            </a:r>
            <a:r>
              <a:rPr lang="hu-HU" sz="2000" dirty="0"/>
              <a:t> </a:t>
            </a:r>
            <a:r>
              <a:rPr lang="hu-HU" sz="2000" dirty="0" err="1" smtClean="0"/>
              <a:t>images</a:t>
            </a:r>
            <a:r>
              <a:rPr lang="hu-HU" sz="2000" dirty="0" smtClean="0"/>
              <a:t> </a:t>
            </a:r>
            <a:r>
              <a:rPr lang="hu-HU" sz="2000" dirty="0" err="1" smtClean="0"/>
              <a:t>that</a:t>
            </a:r>
            <a:r>
              <a:rPr lang="hu-HU" sz="2000" dirty="0" smtClean="0"/>
              <a:t> </a:t>
            </a:r>
            <a:r>
              <a:rPr lang="hu-HU" sz="2000" dirty="0" err="1" smtClean="0"/>
              <a:t>resemble</a:t>
            </a:r>
            <a:r>
              <a:rPr lang="hu-HU" sz="2000" dirty="0" smtClean="0"/>
              <a:t> </a:t>
            </a:r>
            <a:r>
              <a:rPr lang="hu-HU" sz="2000" dirty="0" err="1" smtClean="0"/>
              <a:t>psychedelic</a:t>
            </a:r>
            <a:r>
              <a:rPr lang="hu-HU" sz="2000" dirty="0" smtClean="0"/>
              <a:t> </a:t>
            </a:r>
            <a:r>
              <a:rPr lang="hu-HU" sz="2000" dirty="0" err="1" smtClean="0"/>
              <a:t>hallucinations</a:t>
            </a:r>
            <a:endParaRPr lang="hu-HU" sz="2000" dirty="0" smtClean="0"/>
          </a:p>
          <a:p>
            <a:r>
              <a:rPr lang="hu-HU" sz="2000" dirty="0" err="1" smtClean="0"/>
              <a:t>This</a:t>
            </a:r>
            <a:r>
              <a:rPr lang="hu-HU" sz="2000" dirty="0" smtClean="0"/>
              <a:t> is </a:t>
            </a:r>
            <a:r>
              <a:rPr lang="hu-HU" sz="2000" dirty="0" err="1" smtClean="0"/>
              <a:t>usually</a:t>
            </a:r>
            <a:r>
              <a:rPr lang="hu-HU" sz="2000" dirty="0" smtClean="0"/>
              <a:t> </a:t>
            </a:r>
            <a:r>
              <a:rPr lang="hu-HU" sz="2000" dirty="0" err="1" smtClean="0"/>
              <a:t>claimed</a:t>
            </a:r>
            <a:r>
              <a:rPr lang="hu-HU" sz="2000" dirty="0" smtClean="0"/>
              <a:t> </a:t>
            </a:r>
            <a:r>
              <a:rPr lang="hu-HU" sz="2000" dirty="0" err="1" smtClean="0"/>
              <a:t>to</a:t>
            </a:r>
            <a:r>
              <a:rPr lang="hu-HU" sz="2000" dirty="0" smtClean="0"/>
              <a:t> be </a:t>
            </a:r>
            <a:r>
              <a:rPr lang="hu-HU" sz="2000" dirty="0" err="1" smtClean="0"/>
              <a:t>related</a:t>
            </a:r>
            <a:r>
              <a:rPr lang="hu-HU" sz="2000" dirty="0" smtClean="0"/>
              <a:t> </a:t>
            </a:r>
            <a:r>
              <a:rPr lang="hu-HU" sz="2000" dirty="0" err="1" smtClean="0"/>
              <a:t>to</a:t>
            </a:r>
            <a:r>
              <a:rPr lang="hu-HU" sz="2000" dirty="0" smtClean="0"/>
              <a:t> </a:t>
            </a:r>
            <a:r>
              <a:rPr lang="hu-HU" sz="2000" dirty="0" err="1" smtClean="0"/>
              <a:t>the</a:t>
            </a:r>
            <a:r>
              <a:rPr lang="hu-HU" sz="2000" dirty="0" smtClean="0"/>
              <a:t> </a:t>
            </a:r>
            <a:r>
              <a:rPr lang="hu-HU" sz="2000" dirty="0" err="1" smtClean="0"/>
              <a:t>phenomenon</a:t>
            </a:r>
            <a:r>
              <a:rPr lang="hu-HU" sz="2000" dirty="0" smtClean="0"/>
              <a:t> of </a:t>
            </a:r>
            <a:r>
              <a:rPr lang="hu-HU" sz="2000" b="1" dirty="0" err="1" smtClean="0"/>
              <a:t>pareidolia</a:t>
            </a:r>
            <a:r>
              <a:rPr lang="hu-HU" sz="2000" dirty="0" smtClean="0"/>
              <a:t>, </a:t>
            </a:r>
            <a:r>
              <a:rPr lang="hu-HU" sz="2000" dirty="0" err="1" smtClean="0"/>
              <a:t>which</a:t>
            </a:r>
            <a:r>
              <a:rPr lang="hu-HU" sz="2000" dirty="0" smtClean="0"/>
              <a:t> </a:t>
            </a:r>
            <a:r>
              <a:rPr lang="hu-HU" sz="2000" dirty="0" err="1" smtClean="0"/>
              <a:t>plays</a:t>
            </a:r>
            <a:r>
              <a:rPr lang="hu-HU" sz="2000" dirty="0" smtClean="0"/>
              <a:t> a </a:t>
            </a:r>
            <a:r>
              <a:rPr lang="hu-HU" sz="2000" dirty="0" err="1" smtClean="0"/>
              <a:t>role</a:t>
            </a:r>
            <a:r>
              <a:rPr lang="hu-HU" sz="2000" dirty="0" smtClean="0"/>
              <a:t> </a:t>
            </a:r>
            <a:r>
              <a:rPr lang="hu-HU" sz="2000" dirty="0" err="1" smtClean="0"/>
              <a:t>in</a:t>
            </a:r>
            <a:r>
              <a:rPr lang="hu-HU" sz="2000" dirty="0" smtClean="0"/>
              <a:t> human </a:t>
            </a:r>
            <a:r>
              <a:rPr lang="hu-HU" sz="2000" dirty="0" err="1" smtClean="0"/>
              <a:t>psychology</a:t>
            </a:r>
            <a:endParaRPr lang="hu-HU" sz="2000" dirty="0" smtClean="0"/>
          </a:p>
          <a:p>
            <a:pPr lvl="1"/>
            <a:r>
              <a:rPr lang="hu-HU" sz="1800" dirty="0" smtClean="0"/>
              <a:t>The part of </a:t>
            </a:r>
            <a:r>
              <a:rPr lang="hu-HU" sz="1800" dirty="0" err="1" smtClean="0"/>
              <a:t>the</a:t>
            </a:r>
            <a:r>
              <a:rPr lang="hu-HU" sz="1800" dirty="0" smtClean="0"/>
              <a:t> human </a:t>
            </a:r>
            <a:r>
              <a:rPr lang="hu-HU" sz="1800" dirty="0" err="1" smtClean="0"/>
              <a:t>brain</a:t>
            </a:r>
            <a:r>
              <a:rPr lang="hu-HU" sz="1800" dirty="0" smtClean="0"/>
              <a:t> </a:t>
            </a:r>
            <a:r>
              <a:rPr lang="hu-HU" sz="1800" dirty="0" err="1" smtClean="0"/>
              <a:t>responsible</a:t>
            </a:r>
            <a:r>
              <a:rPr lang="hu-HU" sz="1800" dirty="0" smtClean="0"/>
              <a:t> </a:t>
            </a:r>
            <a:r>
              <a:rPr lang="hu-HU" sz="1800" dirty="0" err="1" smtClean="0"/>
              <a:t>for</a:t>
            </a:r>
            <a:r>
              <a:rPr lang="hu-HU" sz="1800" dirty="0" smtClean="0"/>
              <a:t> </a:t>
            </a:r>
            <a:r>
              <a:rPr lang="hu-HU" sz="1800" dirty="0" err="1" smtClean="0"/>
              <a:t>visual</a:t>
            </a:r>
            <a:r>
              <a:rPr lang="hu-HU" sz="1800" dirty="0" smtClean="0"/>
              <a:t> </a:t>
            </a:r>
            <a:r>
              <a:rPr lang="hu-HU" sz="1800" dirty="0" err="1" smtClean="0"/>
              <a:t>processing</a:t>
            </a:r>
            <a:r>
              <a:rPr lang="hu-HU" sz="1800" dirty="0" smtClean="0"/>
              <a:t> (</a:t>
            </a:r>
            <a:r>
              <a:rPr lang="hu-HU" sz="1800" dirty="0" err="1" smtClean="0"/>
              <a:t>the</a:t>
            </a:r>
            <a:r>
              <a:rPr lang="hu-HU" sz="1800" dirty="0" smtClean="0"/>
              <a:t> </a:t>
            </a:r>
            <a:r>
              <a:rPr lang="hu-HU" sz="1800" dirty="0" err="1" smtClean="0"/>
              <a:t>visual</a:t>
            </a:r>
            <a:r>
              <a:rPr lang="hu-HU" sz="1800" dirty="0" smtClean="0"/>
              <a:t> </a:t>
            </a:r>
            <a:r>
              <a:rPr lang="hu-HU" sz="1800" dirty="0" err="1" smtClean="0"/>
              <a:t>cortex</a:t>
            </a:r>
            <a:r>
              <a:rPr lang="hu-HU" sz="1800" dirty="0" smtClean="0"/>
              <a:t>) </a:t>
            </a:r>
            <a:r>
              <a:rPr lang="hu-HU" sz="1800" dirty="0" err="1" smtClean="0"/>
              <a:t>recognised</a:t>
            </a:r>
            <a:r>
              <a:rPr lang="hu-HU" sz="1800" dirty="0" smtClean="0"/>
              <a:t> </a:t>
            </a:r>
            <a:r>
              <a:rPr lang="hu-HU" sz="1800" dirty="0" err="1" smtClean="0"/>
              <a:t>patterns</a:t>
            </a:r>
            <a:r>
              <a:rPr lang="hu-HU" sz="1800" dirty="0" smtClean="0"/>
              <a:t>, </a:t>
            </a:r>
            <a:r>
              <a:rPr lang="hu-HU" sz="1800" dirty="0" err="1" smtClean="0"/>
              <a:t>similarly</a:t>
            </a:r>
            <a:r>
              <a:rPr lang="hu-HU" sz="1800" dirty="0" smtClean="0"/>
              <a:t> </a:t>
            </a:r>
            <a:r>
              <a:rPr lang="hu-HU" sz="1800" dirty="0" err="1" smtClean="0"/>
              <a:t>to</a:t>
            </a:r>
            <a:r>
              <a:rPr lang="hu-HU" sz="1800" dirty="0" smtClean="0"/>
              <a:t> </a:t>
            </a:r>
            <a:r>
              <a:rPr lang="hu-HU" sz="1800" dirty="0" err="1" smtClean="0"/>
              <a:t>CNNs</a:t>
            </a:r>
            <a:r>
              <a:rPr lang="hu-HU" sz="1800" dirty="0" smtClean="0"/>
              <a:t>. </a:t>
            </a:r>
            <a:r>
              <a:rPr lang="hu-HU" sz="1800" dirty="0" err="1" smtClean="0"/>
              <a:t>It</a:t>
            </a:r>
            <a:r>
              <a:rPr lang="hu-HU" sz="1800" dirty="0" smtClean="0"/>
              <a:t> </a:t>
            </a:r>
            <a:r>
              <a:rPr lang="hu-HU" sz="1800" dirty="0" err="1" smtClean="0"/>
              <a:t>sometimes</a:t>
            </a:r>
            <a:r>
              <a:rPr lang="hu-HU" sz="1800" dirty="0" smtClean="0"/>
              <a:t> </a:t>
            </a:r>
            <a:r>
              <a:rPr lang="hu-HU" sz="1800" dirty="0" err="1" smtClean="0"/>
              <a:t>notices</a:t>
            </a:r>
            <a:r>
              <a:rPr lang="hu-HU" sz="1800" dirty="0" smtClean="0"/>
              <a:t> </a:t>
            </a:r>
            <a:r>
              <a:rPr lang="hu-HU" sz="1800" dirty="0" err="1" smtClean="0"/>
              <a:t>such</a:t>
            </a:r>
            <a:r>
              <a:rPr lang="hu-HU" sz="1800" dirty="0" smtClean="0"/>
              <a:t> </a:t>
            </a:r>
            <a:r>
              <a:rPr lang="hu-HU" sz="1800" dirty="0" err="1" smtClean="0"/>
              <a:t>patterns</a:t>
            </a:r>
            <a:r>
              <a:rPr lang="hu-HU" sz="1800" dirty="0" smtClean="0"/>
              <a:t> </a:t>
            </a:r>
            <a:r>
              <a:rPr lang="hu-HU" sz="1800" dirty="0" err="1" smtClean="0"/>
              <a:t>even</a:t>
            </a:r>
            <a:r>
              <a:rPr lang="hu-HU" sz="1800" dirty="0" smtClean="0"/>
              <a:t> </a:t>
            </a:r>
            <a:r>
              <a:rPr lang="hu-HU" sz="1800" dirty="0" err="1" smtClean="0"/>
              <a:t>in</a:t>
            </a:r>
            <a:r>
              <a:rPr lang="hu-HU" sz="1800" dirty="0" smtClean="0"/>
              <a:t> random </a:t>
            </a:r>
            <a:r>
              <a:rPr lang="hu-HU" sz="1800" dirty="0" err="1" smtClean="0"/>
              <a:t>noise</a:t>
            </a:r>
            <a:r>
              <a:rPr lang="hu-HU" sz="1800" dirty="0" smtClean="0"/>
              <a:t> </a:t>
            </a:r>
            <a:r>
              <a:rPr lang="hu-HU" sz="1800" dirty="0" err="1" smtClean="0"/>
              <a:t>where</a:t>
            </a:r>
            <a:r>
              <a:rPr lang="hu-HU" sz="1800" dirty="0" smtClean="0"/>
              <a:t> </a:t>
            </a:r>
            <a:r>
              <a:rPr lang="hu-HU" sz="1800" dirty="0" err="1" smtClean="0"/>
              <a:t>the</a:t>
            </a:r>
            <a:r>
              <a:rPr lang="hu-HU" sz="1800" dirty="0" smtClean="0"/>
              <a:t> </a:t>
            </a:r>
            <a:r>
              <a:rPr lang="hu-HU" sz="1800" dirty="0" err="1" smtClean="0"/>
              <a:t>pattern</a:t>
            </a:r>
            <a:r>
              <a:rPr lang="hu-HU" sz="1800" dirty="0" smtClean="0"/>
              <a:t> </a:t>
            </a:r>
            <a:r>
              <a:rPr lang="hu-HU" sz="1800" dirty="0" err="1" smtClean="0"/>
              <a:t>in</a:t>
            </a:r>
            <a:r>
              <a:rPr lang="hu-HU" sz="1800" dirty="0" smtClean="0"/>
              <a:t> </a:t>
            </a:r>
            <a:r>
              <a:rPr lang="hu-HU" sz="1800" dirty="0" err="1" smtClean="0"/>
              <a:t>question</a:t>
            </a:r>
            <a:r>
              <a:rPr lang="hu-HU" sz="1800" dirty="0" smtClean="0"/>
              <a:t> </a:t>
            </a:r>
            <a:r>
              <a:rPr lang="hu-HU" sz="1800" dirty="0" err="1" smtClean="0"/>
              <a:t>would</a:t>
            </a:r>
            <a:r>
              <a:rPr lang="hu-HU" sz="1800" dirty="0" smtClean="0"/>
              <a:t> </a:t>
            </a:r>
            <a:r>
              <a:rPr lang="hu-HU" sz="1800" dirty="0" err="1" smtClean="0"/>
              <a:t>not</a:t>
            </a:r>
            <a:r>
              <a:rPr lang="hu-HU" sz="1800" dirty="0" smtClean="0"/>
              <a:t> be </a:t>
            </a:r>
            <a:r>
              <a:rPr lang="hu-HU" sz="1800" dirty="0" err="1" smtClean="0"/>
              <a:t>interpretable</a:t>
            </a:r>
            <a:r>
              <a:rPr lang="hu-HU" sz="1800" dirty="0" smtClean="0"/>
              <a:t> </a:t>
            </a:r>
            <a:r>
              <a:rPr lang="hu-HU" sz="1800" dirty="0" err="1" smtClean="0"/>
              <a:t>in</a:t>
            </a:r>
            <a:r>
              <a:rPr lang="hu-HU" sz="1800" dirty="0" smtClean="0"/>
              <a:t> </a:t>
            </a:r>
            <a:r>
              <a:rPr lang="hu-HU" sz="1800" dirty="0" err="1" smtClean="0"/>
              <a:t>reality</a:t>
            </a:r>
            <a:r>
              <a:rPr lang="hu-HU" sz="1800" dirty="0" smtClean="0"/>
              <a:t> – </a:t>
            </a:r>
            <a:r>
              <a:rPr lang="hu-HU" sz="1800" dirty="0" err="1" smtClean="0"/>
              <a:t>it</a:t>
            </a:r>
            <a:r>
              <a:rPr lang="hu-HU" sz="1800" dirty="0" smtClean="0"/>
              <a:t> </a:t>
            </a:r>
            <a:r>
              <a:rPr lang="hu-HU" sz="1800" dirty="0" err="1" smtClean="0"/>
              <a:t>certainly</a:t>
            </a:r>
            <a:r>
              <a:rPr lang="hu-HU" sz="1800" dirty="0" smtClean="0"/>
              <a:t> is </a:t>
            </a:r>
            <a:r>
              <a:rPr lang="hu-HU" sz="1800" dirty="0" err="1" smtClean="0"/>
              <a:t>there</a:t>
            </a:r>
            <a:r>
              <a:rPr lang="hu-HU" sz="1800" dirty="0" smtClean="0"/>
              <a:t>, </a:t>
            </a:r>
            <a:r>
              <a:rPr lang="hu-HU" sz="1800" dirty="0" err="1" smtClean="0"/>
              <a:t>but</a:t>
            </a:r>
            <a:r>
              <a:rPr lang="hu-HU" sz="1800" dirty="0" smtClean="0"/>
              <a:t> </a:t>
            </a:r>
            <a:r>
              <a:rPr lang="hu-HU" sz="1800" dirty="0" err="1" smtClean="0"/>
              <a:t>only</a:t>
            </a:r>
            <a:r>
              <a:rPr lang="hu-HU" sz="1800" dirty="0" smtClean="0"/>
              <a:t> </a:t>
            </a:r>
            <a:r>
              <a:rPr lang="hu-HU" sz="1800" dirty="0" err="1" smtClean="0"/>
              <a:t>coincidentally</a:t>
            </a:r>
            <a:r>
              <a:rPr lang="hu-HU" sz="1800" dirty="0" smtClean="0"/>
              <a:t>.</a:t>
            </a:r>
          </a:p>
          <a:p>
            <a:pPr lvl="1"/>
            <a:r>
              <a:rPr lang="hu-HU" sz="1800" dirty="0" err="1" smtClean="0"/>
              <a:t>we</a:t>
            </a:r>
            <a:r>
              <a:rPr lang="hu-HU" sz="1800" dirty="0" smtClean="0"/>
              <a:t> </a:t>
            </a:r>
            <a:r>
              <a:rPr lang="hu-HU" sz="1800" dirty="0" err="1" smtClean="0"/>
              <a:t>especially</a:t>
            </a:r>
            <a:r>
              <a:rPr lang="hu-HU" sz="1800" dirty="0" smtClean="0"/>
              <a:t> </a:t>
            </a:r>
            <a:r>
              <a:rPr lang="hu-HU" sz="1800" dirty="0" err="1" smtClean="0"/>
              <a:t>tend</a:t>
            </a:r>
            <a:r>
              <a:rPr lang="hu-HU" sz="1800" dirty="0" smtClean="0"/>
              <a:t> </a:t>
            </a:r>
            <a:r>
              <a:rPr lang="hu-HU" sz="1800" dirty="0" err="1" smtClean="0"/>
              <a:t>to</a:t>
            </a:r>
            <a:r>
              <a:rPr lang="hu-HU" sz="1800" dirty="0" smtClean="0"/>
              <a:t> </a:t>
            </a:r>
            <a:r>
              <a:rPr lang="hu-HU" sz="1800" dirty="0" err="1" smtClean="0"/>
              <a:t>recognise</a:t>
            </a:r>
            <a:r>
              <a:rPr lang="hu-HU" sz="1800" dirty="0" smtClean="0"/>
              <a:t> </a:t>
            </a:r>
            <a:r>
              <a:rPr lang="hu-HU" sz="1800" dirty="0" err="1" smtClean="0"/>
              <a:t>faces</a:t>
            </a:r>
            <a:r>
              <a:rPr lang="hu-HU" sz="1800" dirty="0" smtClean="0"/>
              <a:t> </a:t>
            </a:r>
            <a:r>
              <a:rPr lang="hu-HU" sz="1800" dirty="0" err="1" smtClean="0"/>
              <a:t>where</a:t>
            </a:r>
            <a:r>
              <a:rPr lang="hu-HU" sz="1800" dirty="0" smtClean="0"/>
              <a:t> </a:t>
            </a:r>
            <a:r>
              <a:rPr lang="hu-HU" sz="1800" dirty="0" err="1" smtClean="0"/>
              <a:t>there</a:t>
            </a:r>
            <a:r>
              <a:rPr lang="hu-HU" sz="1800" dirty="0" smtClean="0"/>
              <a:t> is </a:t>
            </a:r>
            <a:r>
              <a:rPr lang="hu-HU" sz="1800" dirty="0" err="1" smtClean="0"/>
              <a:t>not</a:t>
            </a:r>
            <a:r>
              <a:rPr lang="hu-HU" sz="1800" dirty="0" smtClean="0"/>
              <a:t> </a:t>
            </a:r>
            <a:r>
              <a:rPr lang="hu-HU" sz="1800" dirty="0" err="1" smtClean="0"/>
              <a:t>really</a:t>
            </a:r>
            <a:r>
              <a:rPr lang="hu-HU" sz="1800" dirty="0" smtClean="0"/>
              <a:t> a </a:t>
            </a:r>
            <a:r>
              <a:rPr lang="hu-HU" sz="1800" dirty="0" err="1" smtClean="0"/>
              <a:t>face</a:t>
            </a:r>
            <a:endParaRPr lang="hu-HU" sz="1800" dirty="0" smtClean="0"/>
          </a:p>
          <a:p>
            <a:pPr lvl="1"/>
            <a:r>
              <a:rPr lang="hu-HU" sz="1800" dirty="0" err="1" smtClean="0">
                <a:hlinkClick r:id="rId2"/>
              </a:rPr>
              <a:t>source</a:t>
            </a:r>
            <a:r>
              <a:rPr lang="hu-HU" sz="1800" dirty="0" smtClean="0"/>
              <a:t>, </a:t>
            </a:r>
            <a:r>
              <a:rPr lang="hu-HU" sz="1800" dirty="0" err="1" smtClean="0">
                <a:hlinkClick r:id="rId3"/>
              </a:rPr>
              <a:t>source</a:t>
            </a:r>
            <a:r>
              <a:rPr lang="hu-HU" sz="1800" dirty="0" smtClean="0"/>
              <a:t>, </a:t>
            </a:r>
            <a:r>
              <a:rPr lang="hu-HU" sz="1800" dirty="0" err="1" smtClean="0">
                <a:hlinkClick r:id="rId4"/>
              </a:rPr>
              <a:t>source</a:t>
            </a:r>
            <a:endParaRPr lang="hu-HU" sz="1800" dirty="0" smtClean="0"/>
          </a:p>
          <a:p>
            <a:pPr lvl="1"/>
            <a:endParaRPr lang="en-GB" dirty="0"/>
          </a:p>
        </p:txBody>
      </p:sp>
      <p:pic>
        <p:nvPicPr>
          <p:cNvPr id="5122" name="Picture 2" descr="Egy zavarba ejtő fotó és a pareidolia jelensége - PUNK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90" y="5013176"/>
            <a:ext cx="1535930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“Face on Mars” captured by NASA's Viking 1 orbiter in 1976 (left) and  Mars Global Surveyor in 2001 (right) : r/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979859"/>
            <a:ext cx="3096344" cy="93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A rock with the shape of a face seemingly protruding from the rock face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8" descr="A rock with the shape of a face seemingly protruding from the rock face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30" name="Picture 10" descr="What seeing a face in this picture says about your brain | BBC Science  Focus Magazin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899585"/>
            <a:ext cx="2006590" cy="133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gy zavarba ejtő fotó és a pareidolia jelensége - PUNK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058" y="6029672"/>
            <a:ext cx="398885" cy="22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25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DeepDream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err="1" smtClean="0"/>
              <a:t>However</a:t>
            </a:r>
            <a:r>
              <a:rPr lang="hu-HU" dirty="0" smtClean="0"/>
              <a:t>, </a:t>
            </a:r>
            <a:r>
              <a:rPr lang="hu-HU" dirty="0" err="1" smtClean="0"/>
              <a:t>it</a:t>
            </a:r>
            <a:r>
              <a:rPr lang="hu-HU" dirty="0" smtClean="0"/>
              <a:t> is </a:t>
            </a:r>
            <a:r>
              <a:rPr lang="hu-HU" dirty="0" err="1" smtClean="0"/>
              <a:t>misleading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refer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pareidolia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talking</a:t>
            </a:r>
            <a:r>
              <a:rPr lang="hu-HU" dirty="0" smtClean="0"/>
              <a:t> </a:t>
            </a:r>
            <a:r>
              <a:rPr lang="hu-HU" dirty="0" err="1" smtClean="0"/>
              <a:t>about</a:t>
            </a:r>
            <a:r>
              <a:rPr lang="hu-HU" dirty="0" smtClean="0"/>
              <a:t> </a:t>
            </a:r>
            <a:r>
              <a:rPr lang="hu-HU" dirty="0" err="1" smtClean="0"/>
              <a:t>DeepDream</a:t>
            </a:r>
            <a:endParaRPr lang="hu-HU" dirty="0" smtClean="0"/>
          </a:p>
          <a:p>
            <a:pPr lvl="1"/>
            <a:r>
              <a:rPr lang="hu-HU" dirty="0" err="1" smtClean="0"/>
              <a:t>What</a:t>
            </a:r>
            <a:r>
              <a:rPr lang="hu-HU" dirty="0" smtClean="0"/>
              <a:t> is </a:t>
            </a:r>
            <a:r>
              <a:rPr lang="hu-HU" dirty="0" err="1" smtClean="0"/>
              <a:t>going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is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neural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interprets</a:t>
            </a:r>
            <a:r>
              <a:rPr lang="hu-HU" dirty="0" smtClean="0"/>
              <a:t> a </a:t>
            </a:r>
            <a:r>
              <a:rPr lang="hu-HU" dirty="0" err="1" smtClean="0"/>
              <a:t>pattern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an image </a:t>
            </a:r>
            <a:r>
              <a:rPr lang="hu-HU" dirty="0" err="1" smtClean="0"/>
              <a:t>e.g</a:t>
            </a:r>
            <a:r>
              <a:rPr lang="hu-HU" dirty="0" smtClean="0"/>
              <a:t>. </a:t>
            </a:r>
            <a:r>
              <a:rPr lang="hu-HU" dirty="0" err="1" smtClean="0"/>
              <a:t>as</a:t>
            </a:r>
            <a:r>
              <a:rPr lang="hu-HU" dirty="0" smtClean="0"/>
              <a:t> a </a:t>
            </a:r>
            <a:r>
              <a:rPr lang="hu-HU" dirty="0" err="1" smtClean="0"/>
              <a:t>banana</a:t>
            </a:r>
            <a:r>
              <a:rPr lang="hu-HU" dirty="0" smtClean="0"/>
              <a:t> </a:t>
            </a:r>
            <a:r>
              <a:rPr lang="hu-HU" dirty="0" err="1" smtClean="0"/>
              <a:t>even</a:t>
            </a:r>
            <a:r>
              <a:rPr lang="hu-HU" dirty="0" smtClean="0"/>
              <a:t> </a:t>
            </a:r>
            <a:r>
              <a:rPr lang="hu-HU" dirty="0" err="1" smtClean="0"/>
              <a:t>where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does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show a </a:t>
            </a:r>
            <a:r>
              <a:rPr lang="hu-HU" dirty="0" err="1" smtClean="0"/>
              <a:t>banana</a:t>
            </a:r>
            <a:r>
              <a:rPr lang="hu-HU" dirty="0" smtClean="0"/>
              <a:t>.</a:t>
            </a:r>
          </a:p>
          <a:p>
            <a:pPr lvl="1"/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rather</a:t>
            </a:r>
            <a:r>
              <a:rPr lang="hu-HU" dirty="0" smtClean="0"/>
              <a:t> </a:t>
            </a:r>
            <a:r>
              <a:rPr lang="hu-HU" dirty="0" err="1" smtClean="0"/>
              <a:t>inserts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image of a </a:t>
            </a:r>
            <a:r>
              <a:rPr lang="hu-HU" dirty="0" err="1" smtClean="0"/>
              <a:t>banana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an image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originally</a:t>
            </a:r>
            <a:r>
              <a:rPr lang="hu-HU" dirty="0" smtClean="0"/>
              <a:t> </a:t>
            </a:r>
            <a:r>
              <a:rPr lang="hu-HU" dirty="0" err="1" smtClean="0"/>
              <a:t>didn</a:t>
            </a:r>
            <a:r>
              <a:rPr lang="hu-HU" dirty="0" smtClean="0"/>
              <a:t>’t </a:t>
            </a:r>
            <a:r>
              <a:rPr lang="hu-HU" dirty="0" err="1" smtClean="0"/>
              <a:t>contain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, and </a:t>
            </a:r>
            <a:r>
              <a:rPr lang="hu-HU" dirty="0" err="1" smtClean="0"/>
              <a:t>where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image </a:t>
            </a:r>
            <a:r>
              <a:rPr lang="hu-HU" dirty="0" err="1" smtClean="0"/>
              <a:t>recognition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</a:t>
            </a:r>
            <a:r>
              <a:rPr lang="hu-HU" dirty="0" err="1" smtClean="0"/>
              <a:t>would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recognised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either</a:t>
            </a:r>
            <a:r>
              <a:rPr lang="hu-HU" dirty="0" smtClean="0"/>
              <a:t>.</a:t>
            </a:r>
          </a:p>
          <a:p>
            <a:r>
              <a:rPr lang="hu-HU" dirty="0" smtClean="0"/>
              <a:t>The parallel </a:t>
            </a:r>
            <a:r>
              <a:rPr lang="hu-HU" dirty="0" err="1" smtClean="0"/>
              <a:t>to</a:t>
            </a:r>
            <a:r>
              <a:rPr lang="hu-HU" dirty="0" smtClean="0"/>
              <a:t> human </a:t>
            </a:r>
            <a:r>
              <a:rPr lang="hu-HU" b="1" dirty="0" err="1" smtClean="0"/>
              <a:t>dreams</a:t>
            </a:r>
            <a:r>
              <a:rPr lang="hu-HU" b="1" dirty="0" smtClean="0"/>
              <a:t> and </a:t>
            </a:r>
            <a:r>
              <a:rPr lang="hu-HU" b="1" dirty="0" err="1" smtClean="0"/>
              <a:t>hallucination</a:t>
            </a:r>
            <a:r>
              <a:rPr lang="hu-HU" b="1" dirty="0" smtClean="0"/>
              <a:t> </a:t>
            </a:r>
            <a:r>
              <a:rPr lang="hu-HU" dirty="0" smtClean="0"/>
              <a:t>is </a:t>
            </a:r>
            <a:r>
              <a:rPr lang="hu-HU" dirty="0" err="1" smtClean="0"/>
              <a:t>much</a:t>
            </a:r>
            <a:r>
              <a:rPr lang="hu-HU" dirty="0" smtClean="0"/>
              <a:t> more </a:t>
            </a:r>
            <a:r>
              <a:rPr lang="hu-HU" dirty="0" err="1" smtClean="0"/>
              <a:t>appropriate</a:t>
            </a:r>
            <a:endParaRPr lang="hu-HU" dirty="0" smtClean="0"/>
          </a:p>
          <a:p>
            <a:pPr lvl="1"/>
            <a:r>
              <a:rPr lang="hu-HU" dirty="0" smtClean="0"/>
              <a:t>The </a:t>
            </a:r>
            <a:r>
              <a:rPr lang="hu-HU" dirty="0" err="1" smtClean="0"/>
              <a:t>visual</a:t>
            </a:r>
            <a:r>
              <a:rPr lang="hu-HU" dirty="0" smtClean="0"/>
              <a:t> </a:t>
            </a:r>
            <a:r>
              <a:rPr lang="hu-HU" dirty="0" err="1" smtClean="0"/>
              <a:t>cortex</a:t>
            </a:r>
            <a:r>
              <a:rPr lang="hu-HU" dirty="0" smtClean="0"/>
              <a:t> is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processing</a:t>
            </a:r>
            <a:r>
              <a:rPr lang="hu-HU" dirty="0" smtClean="0"/>
              <a:t> </a:t>
            </a:r>
            <a:r>
              <a:rPr lang="hu-HU" dirty="0" err="1" smtClean="0"/>
              <a:t>visual</a:t>
            </a:r>
            <a:r>
              <a:rPr lang="hu-HU" dirty="0" smtClean="0"/>
              <a:t> </a:t>
            </a:r>
            <a:r>
              <a:rPr lang="hu-HU" dirty="0" err="1" smtClean="0"/>
              <a:t>stimuli</a:t>
            </a:r>
            <a:r>
              <a:rPr lang="hu-HU" dirty="0" smtClean="0"/>
              <a:t> </a:t>
            </a:r>
            <a:r>
              <a:rPr lang="hu-HU" dirty="0" err="1" smtClean="0"/>
              <a:t>coming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outside</a:t>
            </a:r>
            <a:r>
              <a:rPr lang="hu-HU" dirty="0" smtClean="0"/>
              <a:t> </a:t>
            </a:r>
            <a:r>
              <a:rPr lang="hu-HU" dirty="0" err="1" smtClean="0"/>
              <a:t>world</a:t>
            </a:r>
            <a:r>
              <a:rPr lang="hu-HU" dirty="0" smtClean="0"/>
              <a:t>; </a:t>
            </a:r>
            <a:r>
              <a:rPr lang="hu-HU" dirty="0" err="1" smtClean="0"/>
              <a:t>however</a:t>
            </a:r>
            <a:r>
              <a:rPr lang="hu-HU" dirty="0" smtClean="0"/>
              <a:t>,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these</a:t>
            </a:r>
            <a:r>
              <a:rPr lang="hu-HU" dirty="0" smtClean="0"/>
              <a:t> </a:t>
            </a:r>
            <a:r>
              <a:rPr lang="hu-HU" dirty="0" err="1" smtClean="0"/>
              <a:t>cases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does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recognise</a:t>
            </a:r>
            <a:r>
              <a:rPr lang="hu-HU" dirty="0" smtClean="0"/>
              <a:t>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generate</a:t>
            </a:r>
            <a:r>
              <a:rPr lang="hu-HU" dirty="0" smtClean="0"/>
              <a:t> </a:t>
            </a:r>
            <a:r>
              <a:rPr lang="hu-HU" dirty="0" err="1" smtClean="0"/>
              <a:t>images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they</a:t>
            </a:r>
            <a:r>
              <a:rPr lang="hu-HU" dirty="0" smtClean="0"/>
              <a:t> </a:t>
            </a:r>
            <a:r>
              <a:rPr lang="hu-HU" dirty="0" err="1" smtClean="0"/>
              <a:t>corresponded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something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outside</a:t>
            </a:r>
            <a:r>
              <a:rPr lang="hu-HU" dirty="0" smtClean="0"/>
              <a:t> </a:t>
            </a:r>
            <a:r>
              <a:rPr lang="hu-HU" dirty="0" err="1" smtClean="0"/>
              <a:t>world</a:t>
            </a:r>
            <a:r>
              <a:rPr lang="hu-HU" dirty="0" smtClean="0"/>
              <a:t>.</a:t>
            </a:r>
          </a:p>
          <a:p>
            <a:pPr lvl="1"/>
            <a:r>
              <a:rPr lang="hu-HU" dirty="0" err="1" smtClean="0"/>
              <a:t>Similarly</a:t>
            </a:r>
            <a:r>
              <a:rPr lang="hu-HU" dirty="0"/>
              <a:t>, </a:t>
            </a:r>
            <a:r>
              <a:rPr lang="hu-HU" dirty="0" smtClean="0"/>
              <a:t>CNN </a:t>
            </a:r>
            <a:r>
              <a:rPr lang="hu-HU" dirty="0" err="1" smtClean="0"/>
              <a:t>filters</a:t>
            </a:r>
            <a:r>
              <a:rPr lang="hu-HU" dirty="0" smtClean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would</a:t>
            </a:r>
            <a:r>
              <a:rPr lang="hu-HU" dirty="0"/>
              <a:t> </a:t>
            </a:r>
            <a:r>
              <a:rPr lang="hu-HU" dirty="0" err="1"/>
              <a:t>normally</a:t>
            </a:r>
            <a:r>
              <a:rPr lang="hu-HU" dirty="0"/>
              <a:t> </a:t>
            </a:r>
            <a:r>
              <a:rPr lang="hu-HU" dirty="0" err="1"/>
              <a:t>serve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purpose</a:t>
            </a:r>
            <a:r>
              <a:rPr lang="hu-HU" dirty="0"/>
              <a:t> of image </a:t>
            </a:r>
            <a:r>
              <a:rPr lang="hu-HU" dirty="0" err="1"/>
              <a:t>recognition</a:t>
            </a:r>
            <a:r>
              <a:rPr lang="hu-HU" dirty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used</a:t>
            </a:r>
            <a:r>
              <a:rPr lang="hu-HU" dirty="0" smtClean="0"/>
              <a:t>, </a:t>
            </a:r>
            <a:r>
              <a:rPr lang="hu-HU" dirty="0" err="1" smtClean="0"/>
              <a:t>atypically</a:t>
            </a:r>
            <a:r>
              <a:rPr lang="hu-HU" dirty="0" smtClean="0"/>
              <a:t>,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DeepDream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generate</a:t>
            </a:r>
            <a:r>
              <a:rPr lang="hu-HU" dirty="0" smtClean="0"/>
              <a:t> </a:t>
            </a:r>
            <a:r>
              <a:rPr lang="hu-HU" dirty="0" err="1" smtClean="0"/>
              <a:t>motifs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8234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Variational</a:t>
            </a:r>
            <a:r>
              <a:rPr lang="hu-HU" dirty="0" smtClean="0"/>
              <a:t> </a:t>
            </a:r>
            <a:r>
              <a:rPr lang="hu-HU" dirty="0" err="1" smtClean="0"/>
              <a:t>Autoencoder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err="1" smtClean="0"/>
              <a:t>Original</a:t>
            </a:r>
            <a:r>
              <a:rPr lang="hu-HU" dirty="0" smtClean="0"/>
              <a:t> </a:t>
            </a:r>
            <a:r>
              <a:rPr lang="hu-HU" dirty="0" err="1" smtClean="0"/>
              <a:t>publication</a:t>
            </a:r>
            <a:r>
              <a:rPr lang="hu-HU" dirty="0" smtClean="0"/>
              <a:t>: </a:t>
            </a:r>
            <a:r>
              <a:rPr lang="hu-HU" dirty="0" err="1" smtClean="0"/>
              <a:t>Kingma</a:t>
            </a:r>
            <a:r>
              <a:rPr lang="hu-HU" dirty="0" smtClean="0"/>
              <a:t>, </a:t>
            </a:r>
            <a:r>
              <a:rPr lang="hu-HU" dirty="0" err="1" smtClean="0"/>
              <a:t>Welling</a:t>
            </a:r>
            <a:r>
              <a:rPr lang="hu-HU" dirty="0" smtClean="0"/>
              <a:t>: </a:t>
            </a:r>
            <a:r>
              <a:rPr lang="en-GB" i="1" dirty="0">
                <a:hlinkClick r:id="rId2"/>
              </a:rPr>
              <a:t>Auto-Encoding </a:t>
            </a:r>
            <a:r>
              <a:rPr lang="en-GB" i="1" dirty="0" err="1">
                <a:hlinkClick r:id="rId2"/>
              </a:rPr>
              <a:t>Variational</a:t>
            </a:r>
            <a:r>
              <a:rPr lang="en-GB" i="1" dirty="0">
                <a:hlinkClick r:id="rId2"/>
              </a:rPr>
              <a:t> </a:t>
            </a:r>
            <a:r>
              <a:rPr lang="en-GB" i="1" dirty="0" smtClean="0">
                <a:hlinkClick r:id="rId2"/>
              </a:rPr>
              <a:t>Bayes</a:t>
            </a:r>
            <a:r>
              <a:rPr lang="hu-HU" i="1" dirty="0" smtClean="0"/>
              <a:t>, </a:t>
            </a:r>
            <a:r>
              <a:rPr lang="hu-HU" dirty="0" smtClean="0"/>
              <a:t>2013</a:t>
            </a:r>
          </a:p>
          <a:p>
            <a:r>
              <a:rPr lang="hu-HU" dirty="0" err="1" smtClean="0"/>
              <a:t>Later</a:t>
            </a:r>
            <a:r>
              <a:rPr lang="hu-HU" dirty="0" smtClean="0"/>
              <a:t> </a:t>
            </a:r>
            <a:r>
              <a:rPr lang="hu-HU" dirty="0" err="1" smtClean="0"/>
              <a:t>overview</a:t>
            </a:r>
            <a:r>
              <a:rPr lang="hu-HU" dirty="0" smtClean="0"/>
              <a:t> of </a:t>
            </a:r>
            <a:r>
              <a:rPr lang="hu-HU" dirty="0" err="1" smtClean="0"/>
              <a:t>developments</a:t>
            </a:r>
            <a:r>
              <a:rPr lang="hu-HU" dirty="0" smtClean="0"/>
              <a:t>: </a:t>
            </a:r>
            <a:r>
              <a:rPr lang="hu-HU" dirty="0" err="1" smtClean="0"/>
              <a:t>Kingma</a:t>
            </a:r>
            <a:r>
              <a:rPr lang="hu-HU" dirty="0" smtClean="0"/>
              <a:t>, </a:t>
            </a:r>
            <a:r>
              <a:rPr lang="hu-HU" dirty="0" err="1" smtClean="0"/>
              <a:t>Welling</a:t>
            </a:r>
            <a:r>
              <a:rPr lang="hu-HU" dirty="0" smtClean="0"/>
              <a:t>: </a:t>
            </a:r>
            <a:r>
              <a:rPr lang="en-GB" i="1" dirty="0">
                <a:hlinkClick r:id="rId3"/>
              </a:rPr>
              <a:t>An Introduction to </a:t>
            </a:r>
            <a:r>
              <a:rPr lang="en-GB" i="1" dirty="0" err="1">
                <a:hlinkClick r:id="rId3"/>
              </a:rPr>
              <a:t>Variational</a:t>
            </a:r>
            <a:r>
              <a:rPr lang="en-GB" i="1" dirty="0">
                <a:hlinkClick r:id="rId3"/>
              </a:rPr>
              <a:t> </a:t>
            </a:r>
            <a:r>
              <a:rPr lang="en-GB" i="1" dirty="0" err="1" smtClean="0">
                <a:hlinkClick r:id="rId3"/>
              </a:rPr>
              <a:t>Autoencoders</a:t>
            </a:r>
            <a:r>
              <a:rPr lang="hu-HU" i="1" dirty="0" smtClean="0"/>
              <a:t>, </a:t>
            </a:r>
            <a:r>
              <a:rPr lang="hu-HU" dirty="0" smtClean="0"/>
              <a:t>2019</a:t>
            </a:r>
            <a:endParaRPr lang="en-GB" dirty="0"/>
          </a:p>
          <a:p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already</a:t>
            </a:r>
            <a:r>
              <a:rPr lang="hu-HU" dirty="0" smtClean="0"/>
              <a:t> </a:t>
            </a:r>
            <a:r>
              <a:rPr lang="hu-HU" dirty="0" err="1" smtClean="0"/>
              <a:t>familiar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basic</a:t>
            </a:r>
            <a:r>
              <a:rPr lang="hu-HU" dirty="0" smtClean="0"/>
              <a:t> idea:</a:t>
            </a:r>
          </a:p>
          <a:p>
            <a:pPr lvl="1"/>
            <a:r>
              <a:rPr lang="hu-HU" dirty="0" smtClean="0"/>
              <a:t>an </a:t>
            </a:r>
            <a:r>
              <a:rPr lang="hu-HU" dirty="0" err="1" smtClean="0"/>
              <a:t>autoencoder</a:t>
            </a:r>
            <a:r>
              <a:rPr lang="hu-HU" dirty="0" smtClean="0"/>
              <a:t> (= </a:t>
            </a:r>
            <a:r>
              <a:rPr lang="hu-HU" dirty="0" err="1" smtClean="0"/>
              <a:t>self-encoder</a:t>
            </a:r>
            <a:r>
              <a:rPr lang="hu-HU" dirty="0" smtClean="0"/>
              <a:t>) </a:t>
            </a:r>
            <a:r>
              <a:rPr lang="hu-HU" dirty="0" err="1" smtClean="0"/>
              <a:t>consists</a:t>
            </a:r>
            <a:r>
              <a:rPr lang="hu-HU" dirty="0" smtClean="0"/>
              <a:t> of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component</a:t>
            </a:r>
            <a:r>
              <a:rPr lang="hu-HU" dirty="0" smtClean="0"/>
              <a:t> </a:t>
            </a:r>
            <a:r>
              <a:rPr lang="hu-HU" dirty="0" err="1" smtClean="0"/>
              <a:t>parts</a:t>
            </a:r>
            <a:r>
              <a:rPr lang="hu-HU" dirty="0" smtClean="0"/>
              <a:t>:</a:t>
            </a:r>
          </a:p>
          <a:p>
            <a:pPr lvl="2"/>
            <a:r>
              <a:rPr lang="hu-HU" b="1" dirty="0" err="1" smtClean="0"/>
              <a:t>encoder</a:t>
            </a:r>
            <a:r>
              <a:rPr lang="hu-HU" dirty="0" smtClean="0"/>
              <a:t>: </a:t>
            </a:r>
            <a:r>
              <a:rPr lang="hu-HU" dirty="0" err="1" smtClean="0"/>
              <a:t>transforms</a:t>
            </a:r>
            <a:r>
              <a:rPr lang="hu-HU" dirty="0" smtClean="0"/>
              <a:t> a </a:t>
            </a:r>
            <a:r>
              <a:rPr lang="hu-HU" dirty="0" err="1" smtClean="0"/>
              <a:t>high-dimensional</a:t>
            </a:r>
            <a:r>
              <a:rPr lang="hu-HU" dirty="0" smtClean="0"/>
              <a:t> input (</a:t>
            </a:r>
            <a:r>
              <a:rPr lang="hu-HU" dirty="0" err="1" smtClean="0"/>
              <a:t>usually</a:t>
            </a:r>
            <a:r>
              <a:rPr lang="hu-HU" dirty="0" smtClean="0"/>
              <a:t> an image) </a:t>
            </a:r>
            <a:r>
              <a:rPr lang="hu-HU" dirty="0" err="1" smtClean="0"/>
              <a:t>to</a:t>
            </a:r>
            <a:r>
              <a:rPr lang="hu-HU" dirty="0" smtClean="0"/>
              <a:t> a </a:t>
            </a:r>
            <a:r>
              <a:rPr lang="hu-HU" dirty="0" err="1" smtClean="0"/>
              <a:t>low-dimensional</a:t>
            </a:r>
            <a:r>
              <a:rPr lang="hu-HU" dirty="0" smtClean="0"/>
              <a:t> </a:t>
            </a:r>
            <a:r>
              <a:rPr lang="hu-HU" dirty="0" err="1" smtClean="0"/>
              <a:t>co-called</a:t>
            </a:r>
            <a:r>
              <a:rPr lang="hu-HU" dirty="0" smtClean="0"/>
              <a:t> </a:t>
            </a:r>
            <a:r>
              <a:rPr lang="hu-HU" dirty="0" err="1" smtClean="0"/>
              <a:t>latent</a:t>
            </a:r>
            <a:r>
              <a:rPr lang="hu-HU" dirty="0" smtClean="0"/>
              <a:t> </a:t>
            </a:r>
            <a:r>
              <a:rPr lang="hu-HU" dirty="0" err="1" smtClean="0"/>
              <a:t>vector</a:t>
            </a:r>
            <a:endParaRPr lang="hu-HU" dirty="0" smtClean="0"/>
          </a:p>
          <a:p>
            <a:pPr lvl="2"/>
            <a:r>
              <a:rPr lang="hu-HU" b="1" dirty="0" err="1" smtClean="0"/>
              <a:t>decoder</a:t>
            </a:r>
            <a:r>
              <a:rPr lang="hu-HU" dirty="0" smtClean="0"/>
              <a:t>: </a:t>
            </a:r>
            <a:r>
              <a:rPr lang="hu-HU" dirty="0" err="1" smtClean="0"/>
              <a:t>transforms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latent</a:t>
            </a:r>
            <a:r>
              <a:rPr lang="hu-HU" dirty="0" smtClean="0"/>
              <a:t> </a:t>
            </a:r>
            <a:r>
              <a:rPr lang="hu-HU" dirty="0" err="1" smtClean="0"/>
              <a:t>vector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a </a:t>
            </a:r>
            <a:r>
              <a:rPr lang="hu-HU" dirty="0" err="1" smtClean="0"/>
              <a:t>vector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dimensionality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input</a:t>
            </a:r>
          </a:p>
          <a:p>
            <a:pPr lvl="2"/>
            <a:r>
              <a:rPr lang="hu-HU" dirty="0" err="1" smtClean="0"/>
              <a:t>during</a:t>
            </a:r>
            <a:r>
              <a:rPr lang="hu-HU" dirty="0" smtClean="0"/>
              <a:t> </a:t>
            </a:r>
            <a:r>
              <a:rPr lang="hu-HU" dirty="0" err="1" smtClean="0"/>
              <a:t>training</a:t>
            </a:r>
            <a:r>
              <a:rPr lang="hu-HU" dirty="0" smtClean="0"/>
              <a:t>,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expected</a:t>
            </a:r>
            <a:r>
              <a:rPr lang="hu-HU" dirty="0" smtClean="0"/>
              <a:t> output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decoder</a:t>
            </a:r>
            <a:r>
              <a:rPr lang="hu-HU" dirty="0" smtClean="0"/>
              <a:t> is </a:t>
            </a:r>
            <a:r>
              <a:rPr lang="hu-HU" dirty="0" err="1" smtClean="0"/>
              <a:t>identical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input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encoder</a:t>
            </a:r>
            <a:r>
              <a:rPr lang="hu-HU" dirty="0" smtClean="0"/>
              <a:t> (</a:t>
            </a:r>
            <a:r>
              <a:rPr lang="hu-HU" dirty="0" err="1" smtClean="0"/>
              <a:t>therefore</a:t>
            </a:r>
            <a:r>
              <a:rPr lang="hu-HU" dirty="0" smtClean="0"/>
              <a:t> </a:t>
            </a:r>
            <a:r>
              <a:rPr lang="hu-HU" dirty="0" err="1" smtClean="0"/>
              <a:t>auto-</a:t>
            </a:r>
            <a:r>
              <a:rPr lang="hu-HU" dirty="0" smtClean="0"/>
              <a:t>)</a:t>
            </a:r>
          </a:p>
          <a:p>
            <a:pPr lvl="2"/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aim</a:t>
            </a:r>
            <a:r>
              <a:rPr lang="hu-HU" dirty="0" smtClean="0"/>
              <a:t> of </a:t>
            </a:r>
            <a:r>
              <a:rPr lang="hu-HU" dirty="0" err="1" smtClean="0"/>
              <a:t>training</a:t>
            </a:r>
            <a:r>
              <a:rPr lang="hu-HU" dirty="0" smtClean="0"/>
              <a:t> is </a:t>
            </a:r>
            <a:r>
              <a:rPr lang="hu-HU" dirty="0" err="1" smtClean="0"/>
              <a:t>thus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let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autoencoder</a:t>
            </a:r>
            <a:r>
              <a:rPr lang="hu-HU" dirty="0" smtClean="0"/>
              <a:t> </a:t>
            </a:r>
            <a:r>
              <a:rPr lang="hu-HU" dirty="0" err="1" smtClean="0"/>
              <a:t>transform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latent</a:t>
            </a:r>
            <a:r>
              <a:rPr lang="hu-HU" dirty="0" smtClean="0"/>
              <a:t> </a:t>
            </a:r>
            <a:r>
              <a:rPr lang="hu-HU" dirty="0" err="1" smtClean="0"/>
              <a:t>vector</a:t>
            </a:r>
            <a:r>
              <a:rPr lang="hu-HU" dirty="0" smtClean="0"/>
              <a:t> back </a:t>
            </a:r>
            <a:r>
              <a:rPr lang="hu-HU" dirty="0" err="1" smtClean="0"/>
              <a:t>to</a:t>
            </a:r>
            <a:r>
              <a:rPr lang="hu-HU" dirty="0" smtClean="0"/>
              <a:t> a </a:t>
            </a:r>
            <a:r>
              <a:rPr lang="hu-HU" dirty="0" err="1" smtClean="0"/>
              <a:t>vector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similar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input </a:t>
            </a:r>
            <a:r>
              <a:rPr lang="hu-HU" dirty="0" err="1" smtClean="0"/>
              <a:t>vector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possible</a:t>
            </a:r>
            <a:endParaRPr lang="hu-HU" dirty="0" smtClean="0"/>
          </a:p>
          <a:p>
            <a:pPr lvl="1"/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latent</a:t>
            </a:r>
            <a:r>
              <a:rPr lang="hu-HU" dirty="0" smtClean="0"/>
              <a:t> </a:t>
            </a:r>
            <a:r>
              <a:rPr lang="hu-HU" dirty="0" err="1" smtClean="0"/>
              <a:t>vector</a:t>
            </a:r>
            <a:r>
              <a:rPr lang="hu-HU" dirty="0" smtClean="0"/>
              <a:t> is a </a:t>
            </a:r>
            <a:r>
              <a:rPr lang="hu-HU" dirty="0" err="1" smtClean="0"/>
              <a:t>lossy</a:t>
            </a:r>
            <a:r>
              <a:rPr lang="hu-HU" dirty="0" err="1"/>
              <a:t>-</a:t>
            </a:r>
            <a:r>
              <a:rPr lang="hu-HU" dirty="0" err="1" smtClean="0"/>
              <a:t>compressed</a:t>
            </a:r>
            <a:r>
              <a:rPr lang="hu-HU" dirty="0" smtClean="0"/>
              <a:t> </a:t>
            </a:r>
            <a:r>
              <a:rPr lang="hu-HU" dirty="0" err="1" smtClean="0"/>
              <a:t>form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input</a:t>
            </a:r>
          </a:p>
          <a:p>
            <a:pPr lvl="1"/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autoencoder</a:t>
            </a:r>
            <a:r>
              <a:rPr lang="hu-HU" dirty="0" smtClean="0"/>
              <a:t> </a:t>
            </a:r>
            <a:r>
              <a:rPr lang="hu-HU" dirty="0" err="1" smtClean="0"/>
              <a:t>learns</a:t>
            </a:r>
            <a:r>
              <a:rPr lang="hu-HU" dirty="0" smtClean="0"/>
              <a:t> </a:t>
            </a:r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b="1" dirty="0" err="1" smtClean="0"/>
              <a:t>compress</a:t>
            </a:r>
            <a:r>
              <a:rPr lang="hu-HU" b="1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input </a:t>
            </a:r>
            <a:r>
              <a:rPr lang="hu-HU" dirty="0" err="1" smtClean="0"/>
              <a:t>to</a:t>
            </a:r>
            <a:r>
              <a:rPr lang="hu-HU" dirty="0" smtClean="0"/>
              <a:t> a </a:t>
            </a:r>
            <a:r>
              <a:rPr lang="hu-HU" dirty="0" err="1" smtClean="0"/>
              <a:t>certain</a:t>
            </a:r>
            <a:r>
              <a:rPr lang="hu-HU" dirty="0" smtClean="0"/>
              <a:t> </a:t>
            </a:r>
            <a:r>
              <a:rPr lang="hu-HU" dirty="0" err="1" smtClean="0"/>
              <a:t>dimensionality</a:t>
            </a:r>
            <a:r>
              <a:rPr lang="hu-HU" dirty="0" smtClean="0"/>
              <a:t> </a:t>
            </a:r>
            <a:r>
              <a:rPr lang="hu-HU" dirty="0" err="1" smtClean="0"/>
              <a:t>so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compressed</a:t>
            </a:r>
            <a:r>
              <a:rPr lang="hu-HU" dirty="0" smtClean="0"/>
              <a:t> </a:t>
            </a:r>
            <a:r>
              <a:rPr lang="hu-HU" b="1" dirty="0" err="1" smtClean="0"/>
              <a:t>representation</a:t>
            </a:r>
            <a:r>
              <a:rPr lang="hu-HU" b="1" dirty="0" smtClean="0"/>
              <a:t> </a:t>
            </a:r>
            <a:r>
              <a:rPr lang="hu-HU" dirty="0" smtClean="0"/>
              <a:t>of </a:t>
            </a:r>
            <a:r>
              <a:rPr lang="hu-HU" dirty="0" err="1" smtClean="0"/>
              <a:t>the</a:t>
            </a:r>
            <a:r>
              <a:rPr lang="hu-HU" dirty="0" smtClean="0"/>
              <a:t> input </a:t>
            </a:r>
            <a:r>
              <a:rPr lang="hu-HU" dirty="0" err="1" smtClean="0"/>
              <a:t>retains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most </a:t>
            </a:r>
            <a:r>
              <a:rPr lang="hu-HU" dirty="0" err="1" smtClean="0"/>
              <a:t>information</a:t>
            </a:r>
            <a:r>
              <a:rPr lang="hu-HU" dirty="0" smtClean="0"/>
              <a:t>, i.e.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learns</a:t>
            </a:r>
            <a:r>
              <a:rPr lang="hu-HU" dirty="0" smtClean="0"/>
              <a:t> a </a:t>
            </a:r>
            <a:r>
              <a:rPr lang="hu-HU" b="1" dirty="0" err="1" smtClean="0"/>
              <a:t>dimensionality</a:t>
            </a:r>
            <a:r>
              <a:rPr lang="hu-HU" b="1" dirty="0" smtClean="0"/>
              <a:t> </a:t>
            </a:r>
            <a:r>
              <a:rPr lang="hu-HU" b="1" dirty="0" err="1" smtClean="0"/>
              <a:t>reduction</a:t>
            </a:r>
            <a:r>
              <a:rPr lang="hu-HU" b="1" dirty="0" smtClean="0"/>
              <a:t> </a:t>
            </a:r>
            <a:r>
              <a:rPr lang="hu-HU" dirty="0" err="1" smtClean="0"/>
              <a:t>procedure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106939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Variational</a:t>
            </a:r>
            <a:r>
              <a:rPr lang="hu-HU" dirty="0"/>
              <a:t> </a:t>
            </a:r>
            <a:r>
              <a:rPr lang="hu-HU" dirty="0" err="1"/>
              <a:t>Autoencoder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400" dirty="0" err="1" smtClean="0"/>
              <a:t>During</a:t>
            </a:r>
            <a:r>
              <a:rPr lang="hu-HU" sz="1400" dirty="0" smtClean="0"/>
              <a:t> </a:t>
            </a:r>
            <a:r>
              <a:rPr lang="hu-HU" sz="1400" b="1" dirty="0" err="1" smtClean="0"/>
              <a:t>training</a:t>
            </a:r>
            <a:r>
              <a:rPr lang="hu-HU" sz="1400" dirty="0" smtClean="0"/>
              <a:t>, </a:t>
            </a:r>
            <a:r>
              <a:rPr lang="hu-HU" sz="1400" dirty="0" err="1" smtClean="0"/>
              <a:t>the</a:t>
            </a:r>
            <a:r>
              <a:rPr lang="hu-HU" sz="1400" dirty="0" smtClean="0"/>
              <a:t> </a:t>
            </a:r>
            <a:r>
              <a:rPr lang="hu-HU" sz="1400" dirty="0" err="1" smtClean="0"/>
              <a:t>VAE</a:t>
            </a:r>
            <a:r>
              <a:rPr lang="hu-HU" sz="1400" dirty="0" smtClean="0"/>
              <a:t> </a:t>
            </a:r>
            <a:r>
              <a:rPr lang="hu-HU" sz="1400" dirty="0" err="1" smtClean="0"/>
              <a:t>learns</a:t>
            </a:r>
            <a:r>
              <a:rPr lang="hu-HU" sz="1400" dirty="0" smtClean="0"/>
              <a:t> </a:t>
            </a:r>
            <a:r>
              <a:rPr lang="hu-HU" sz="1400" dirty="0" err="1" smtClean="0"/>
              <a:t>both</a:t>
            </a:r>
            <a:r>
              <a:rPr lang="hu-HU" sz="1400" dirty="0" smtClean="0"/>
              <a:t> an </a:t>
            </a:r>
            <a:r>
              <a:rPr lang="hu-HU" sz="1400" dirty="0" err="1" smtClean="0"/>
              <a:t>encoder</a:t>
            </a:r>
            <a:r>
              <a:rPr lang="hu-HU" sz="1400" dirty="0" smtClean="0"/>
              <a:t> and a </a:t>
            </a:r>
            <a:r>
              <a:rPr lang="hu-HU" sz="1400" dirty="0" err="1" smtClean="0"/>
              <a:t>decoder</a:t>
            </a:r>
            <a:r>
              <a:rPr lang="hu-HU" sz="1400" dirty="0" smtClean="0"/>
              <a:t> </a:t>
            </a:r>
            <a:r>
              <a:rPr lang="hu-HU" sz="1400" dirty="0" err="1" smtClean="0"/>
              <a:t>component</a:t>
            </a:r>
            <a:endParaRPr lang="hu-HU" sz="1400" dirty="0" smtClean="0"/>
          </a:p>
          <a:p>
            <a:r>
              <a:rPr lang="hu-HU" sz="1400" dirty="0" err="1" smtClean="0"/>
              <a:t>For</a:t>
            </a:r>
            <a:r>
              <a:rPr lang="hu-HU" sz="1400" dirty="0" smtClean="0"/>
              <a:t> </a:t>
            </a:r>
            <a:r>
              <a:rPr lang="hu-HU" sz="1400" b="1" dirty="0" err="1" smtClean="0"/>
              <a:t>generation</a:t>
            </a:r>
            <a:r>
              <a:rPr lang="hu-HU" sz="1400" dirty="0" smtClean="0"/>
              <a:t>, </a:t>
            </a:r>
            <a:r>
              <a:rPr lang="hu-HU" sz="1400" b="1" dirty="0" err="1" smtClean="0"/>
              <a:t>the</a:t>
            </a:r>
            <a:r>
              <a:rPr lang="hu-HU" sz="1400" b="1" dirty="0" smtClean="0"/>
              <a:t> </a:t>
            </a:r>
            <a:r>
              <a:rPr lang="hu-HU" sz="1400" b="1" dirty="0" err="1" smtClean="0"/>
              <a:t>encoder</a:t>
            </a:r>
            <a:r>
              <a:rPr lang="hu-HU" sz="1400" b="1" dirty="0" smtClean="0"/>
              <a:t> part is </a:t>
            </a:r>
            <a:r>
              <a:rPr lang="hu-HU" sz="1400" b="1" dirty="0" err="1" smtClean="0"/>
              <a:t>discarded</a:t>
            </a:r>
            <a:r>
              <a:rPr lang="hu-HU" sz="1400" dirty="0" smtClean="0"/>
              <a:t>, </a:t>
            </a:r>
            <a:r>
              <a:rPr lang="hu-HU" sz="1400" dirty="0" err="1" smtClean="0"/>
              <a:t>we</a:t>
            </a:r>
            <a:r>
              <a:rPr lang="hu-HU" sz="1400" dirty="0" smtClean="0"/>
              <a:t> start out </a:t>
            </a:r>
            <a:r>
              <a:rPr lang="hu-HU" sz="1400" dirty="0" err="1" smtClean="0"/>
              <a:t>with</a:t>
            </a:r>
            <a:r>
              <a:rPr lang="hu-HU" sz="1400" dirty="0" smtClean="0"/>
              <a:t> </a:t>
            </a:r>
            <a:r>
              <a:rPr lang="hu-HU" sz="1400" dirty="0" err="1" smtClean="0"/>
              <a:t>the</a:t>
            </a:r>
            <a:r>
              <a:rPr lang="hu-HU" sz="1400" dirty="0" smtClean="0"/>
              <a:t> </a:t>
            </a:r>
            <a:r>
              <a:rPr lang="hu-HU" sz="1400" dirty="0" err="1" smtClean="0"/>
              <a:t>latent</a:t>
            </a:r>
            <a:r>
              <a:rPr lang="hu-HU" sz="1400" dirty="0" smtClean="0"/>
              <a:t> </a:t>
            </a:r>
            <a:r>
              <a:rPr lang="hu-HU" sz="1400" dirty="0" err="1" smtClean="0"/>
              <a:t>vector</a:t>
            </a:r>
            <a:endParaRPr lang="hu-HU" sz="1400" dirty="0" smtClean="0"/>
          </a:p>
          <a:p>
            <a:pPr lvl="1"/>
            <a:r>
              <a:rPr lang="hu-HU" sz="1200" dirty="0" err="1" smtClean="0"/>
              <a:t>We</a:t>
            </a:r>
            <a:r>
              <a:rPr lang="hu-HU" sz="1200" dirty="0" smtClean="0"/>
              <a:t> </a:t>
            </a:r>
            <a:r>
              <a:rPr lang="hu-HU" sz="1200" dirty="0" err="1" smtClean="0"/>
              <a:t>select</a:t>
            </a:r>
            <a:r>
              <a:rPr lang="hu-HU" sz="1200" dirty="0" smtClean="0"/>
              <a:t> a random </a:t>
            </a:r>
            <a:r>
              <a:rPr lang="hu-HU" sz="1200" dirty="0" err="1" smtClean="0"/>
              <a:t>point</a:t>
            </a:r>
            <a:r>
              <a:rPr lang="hu-HU" sz="1200" dirty="0" smtClean="0"/>
              <a:t> </a:t>
            </a:r>
            <a:r>
              <a:rPr lang="hu-HU" sz="1200" dirty="0" err="1" smtClean="0"/>
              <a:t>in</a:t>
            </a:r>
            <a:r>
              <a:rPr lang="hu-HU" sz="1200" dirty="0" smtClean="0"/>
              <a:t> </a:t>
            </a:r>
            <a:r>
              <a:rPr lang="hu-HU" sz="1200" dirty="0" err="1" smtClean="0"/>
              <a:t>the</a:t>
            </a:r>
            <a:r>
              <a:rPr lang="hu-HU" sz="1200" dirty="0" smtClean="0"/>
              <a:t> </a:t>
            </a:r>
            <a:r>
              <a:rPr lang="hu-HU" sz="1200" b="1" dirty="0" err="1" smtClean="0"/>
              <a:t>latent</a:t>
            </a:r>
            <a:r>
              <a:rPr lang="hu-HU" sz="1200" b="1" dirty="0" smtClean="0"/>
              <a:t> </a:t>
            </a:r>
            <a:r>
              <a:rPr lang="hu-HU" sz="1200" b="1" dirty="0" err="1" smtClean="0"/>
              <a:t>space</a:t>
            </a:r>
            <a:r>
              <a:rPr lang="hu-HU" sz="1200" dirty="0" smtClean="0"/>
              <a:t>, i.e. a random </a:t>
            </a:r>
            <a:r>
              <a:rPr lang="hu-HU" sz="1200" dirty="0" err="1" smtClean="0"/>
              <a:t>latent</a:t>
            </a:r>
            <a:r>
              <a:rPr lang="hu-HU" sz="1200" dirty="0" smtClean="0"/>
              <a:t> </a:t>
            </a:r>
            <a:r>
              <a:rPr lang="hu-HU" sz="1200" dirty="0" err="1" smtClean="0"/>
              <a:t>vector</a:t>
            </a:r>
            <a:endParaRPr lang="hu-HU" sz="1200" dirty="0" smtClean="0"/>
          </a:p>
          <a:p>
            <a:pPr lvl="1"/>
            <a:r>
              <a:rPr lang="hu-HU" sz="1200" dirty="0" smtClean="0"/>
              <a:t>The </a:t>
            </a:r>
            <a:r>
              <a:rPr lang="hu-HU" sz="1200" dirty="0" err="1" smtClean="0"/>
              <a:t>decoder</a:t>
            </a:r>
            <a:r>
              <a:rPr lang="hu-HU" sz="1200" dirty="0" smtClean="0"/>
              <a:t> part </a:t>
            </a:r>
            <a:r>
              <a:rPr lang="hu-HU" sz="1200" dirty="0" err="1" smtClean="0"/>
              <a:t>calculates</a:t>
            </a:r>
            <a:r>
              <a:rPr lang="hu-HU" sz="1200" dirty="0" smtClean="0"/>
              <a:t> an output </a:t>
            </a:r>
            <a:r>
              <a:rPr lang="hu-HU" sz="1200" dirty="0" err="1" smtClean="0"/>
              <a:t>vector</a:t>
            </a:r>
            <a:r>
              <a:rPr lang="hu-HU" sz="1200" dirty="0" smtClean="0"/>
              <a:t> </a:t>
            </a:r>
            <a:r>
              <a:rPr lang="hu-HU" sz="1200" dirty="0" err="1" smtClean="0"/>
              <a:t>from</a:t>
            </a:r>
            <a:r>
              <a:rPr lang="hu-HU" sz="1200" dirty="0" smtClean="0"/>
              <a:t> </a:t>
            </a:r>
            <a:r>
              <a:rPr lang="hu-HU" sz="1200" dirty="0" err="1" smtClean="0"/>
              <a:t>this</a:t>
            </a:r>
            <a:r>
              <a:rPr lang="hu-HU" sz="1200" dirty="0" smtClean="0"/>
              <a:t> random </a:t>
            </a:r>
            <a:r>
              <a:rPr lang="hu-HU" sz="1200" dirty="0" err="1" smtClean="0"/>
              <a:t>latent</a:t>
            </a:r>
            <a:r>
              <a:rPr lang="hu-HU" sz="1200" dirty="0" smtClean="0"/>
              <a:t> </a:t>
            </a:r>
            <a:r>
              <a:rPr lang="hu-HU" sz="1200" dirty="0" err="1" smtClean="0"/>
              <a:t>vector</a:t>
            </a:r>
            <a:endParaRPr lang="hu-HU" sz="1200" dirty="0" smtClean="0"/>
          </a:p>
          <a:p>
            <a:r>
              <a:rPr lang="hu-HU" sz="1400" dirty="0" err="1" smtClean="0"/>
              <a:t>Example</a:t>
            </a:r>
            <a:r>
              <a:rPr lang="hu-HU" sz="1400" dirty="0" smtClean="0"/>
              <a:t>: output </a:t>
            </a:r>
            <a:r>
              <a:rPr lang="hu-HU" sz="1400" dirty="0" err="1" smtClean="0"/>
              <a:t>images</a:t>
            </a:r>
            <a:r>
              <a:rPr lang="hu-HU" sz="1400" dirty="0" smtClean="0"/>
              <a:t> </a:t>
            </a:r>
            <a:r>
              <a:rPr lang="hu-HU" sz="1400" dirty="0" err="1" smtClean="0"/>
              <a:t>generated</a:t>
            </a:r>
            <a:r>
              <a:rPr lang="hu-HU" sz="1400" dirty="0" smtClean="0"/>
              <a:t> </a:t>
            </a:r>
            <a:r>
              <a:rPr lang="hu-HU" sz="1400" dirty="0" err="1" smtClean="0"/>
              <a:t>from</a:t>
            </a:r>
            <a:r>
              <a:rPr lang="hu-HU" sz="1400" dirty="0" smtClean="0"/>
              <a:t> </a:t>
            </a:r>
            <a:r>
              <a:rPr lang="hu-HU" sz="1400" dirty="0" err="1" smtClean="0"/>
              <a:t>values</a:t>
            </a:r>
            <a:r>
              <a:rPr lang="hu-HU" sz="1400" dirty="0" smtClean="0"/>
              <a:t> </a:t>
            </a:r>
            <a:r>
              <a:rPr lang="hu-HU" sz="1400" dirty="0" err="1" smtClean="0"/>
              <a:t>in</a:t>
            </a:r>
            <a:r>
              <a:rPr lang="hu-HU" sz="1400" dirty="0" smtClean="0"/>
              <a:t> </a:t>
            </a:r>
            <a:r>
              <a:rPr lang="hu-HU" sz="1400" dirty="0" err="1" smtClean="0"/>
              <a:t>different</a:t>
            </a:r>
            <a:r>
              <a:rPr lang="hu-HU" sz="1400" dirty="0" smtClean="0"/>
              <a:t> </a:t>
            </a:r>
            <a:r>
              <a:rPr lang="hu-HU" sz="1400" dirty="0" err="1" smtClean="0"/>
              <a:t>regions</a:t>
            </a:r>
            <a:r>
              <a:rPr lang="hu-HU" sz="1400" dirty="0" smtClean="0"/>
              <a:t> of </a:t>
            </a:r>
            <a:r>
              <a:rPr lang="hu-HU" sz="1400" dirty="0" err="1" smtClean="0"/>
              <a:t>the</a:t>
            </a:r>
            <a:r>
              <a:rPr lang="hu-HU" sz="1400" dirty="0" smtClean="0"/>
              <a:t> </a:t>
            </a:r>
            <a:r>
              <a:rPr lang="hu-HU" sz="1400" dirty="0" err="1" smtClean="0"/>
              <a:t>latent</a:t>
            </a:r>
            <a:r>
              <a:rPr lang="hu-HU" sz="1400" dirty="0" smtClean="0"/>
              <a:t> </a:t>
            </a:r>
            <a:r>
              <a:rPr lang="hu-HU" sz="1400" dirty="0" err="1" smtClean="0"/>
              <a:t>space</a:t>
            </a:r>
            <a:r>
              <a:rPr lang="hu-HU" sz="1400" dirty="0" smtClean="0"/>
              <a:t> </a:t>
            </a:r>
            <a:r>
              <a:rPr lang="hu-HU" sz="1400" dirty="0" err="1" smtClean="0"/>
              <a:t>of</a:t>
            </a:r>
            <a:r>
              <a:rPr lang="hu-HU" sz="1400" dirty="0" smtClean="0"/>
              <a:t> a </a:t>
            </a:r>
            <a:r>
              <a:rPr lang="hu-HU" sz="1400" dirty="0" err="1" smtClean="0"/>
              <a:t>VAE</a:t>
            </a:r>
            <a:r>
              <a:rPr lang="hu-HU" sz="1400" dirty="0" smtClean="0"/>
              <a:t> </a:t>
            </a:r>
            <a:r>
              <a:rPr lang="hu-HU" sz="1400" dirty="0" err="1" smtClean="0"/>
              <a:t>with</a:t>
            </a:r>
            <a:r>
              <a:rPr lang="hu-HU" sz="1400" dirty="0" smtClean="0"/>
              <a:t> </a:t>
            </a:r>
            <a:r>
              <a:rPr lang="hu-HU" sz="1400" dirty="0" err="1" smtClean="0"/>
              <a:t>a</a:t>
            </a:r>
            <a:r>
              <a:rPr lang="hu-HU" sz="1400" dirty="0" smtClean="0"/>
              <a:t> </a:t>
            </a:r>
            <a:r>
              <a:rPr lang="hu-HU" sz="1400" dirty="0" err="1" smtClean="0"/>
              <a:t>two-dimensional</a:t>
            </a:r>
            <a:r>
              <a:rPr lang="hu-HU" sz="1400" dirty="0" smtClean="0"/>
              <a:t> </a:t>
            </a:r>
            <a:r>
              <a:rPr lang="hu-HU" sz="1400" dirty="0" err="1" smtClean="0"/>
              <a:t>latent</a:t>
            </a:r>
            <a:r>
              <a:rPr lang="hu-HU" sz="1400" dirty="0" smtClean="0"/>
              <a:t> </a:t>
            </a:r>
            <a:r>
              <a:rPr lang="hu-HU" sz="1400" dirty="0" err="1" smtClean="0"/>
              <a:t>space</a:t>
            </a:r>
            <a:r>
              <a:rPr lang="hu-HU" sz="1400" dirty="0" smtClean="0"/>
              <a:t>, </a:t>
            </a:r>
            <a:r>
              <a:rPr lang="hu-HU" sz="1400" dirty="0" err="1" smtClean="0"/>
              <a:t>trained</a:t>
            </a:r>
            <a:r>
              <a:rPr lang="hu-HU" sz="1400" dirty="0" smtClean="0"/>
              <a:t> </a:t>
            </a:r>
            <a:r>
              <a:rPr lang="hu-HU" sz="1400" dirty="0" err="1" smtClean="0"/>
              <a:t>on</a:t>
            </a:r>
            <a:r>
              <a:rPr lang="hu-HU" sz="1400" dirty="0" smtClean="0"/>
              <a:t> </a:t>
            </a:r>
            <a:r>
              <a:rPr lang="hu-HU" sz="1400" dirty="0" err="1" smtClean="0"/>
              <a:t>the</a:t>
            </a:r>
            <a:r>
              <a:rPr lang="hu-HU" sz="1400" dirty="0" smtClean="0"/>
              <a:t> </a:t>
            </a:r>
            <a:r>
              <a:rPr lang="hu-HU" sz="1400" dirty="0" err="1" smtClean="0"/>
              <a:t>MNIST</a:t>
            </a:r>
            <a:r>
              <a:rPr lang="hu-HU" sz="1400" dirty="0" smtClean="0"/>
              <a:t> </a:t>
            </a:r>
            <a:r>
              <a:rPr lang="hu-HU" sz="1400" dirty="0" err="1" smtClean="0"/>
              <a:t>dataset</a:t>
            </a:r>
            <a:r>
              <a:rPr lang="hu-HU" sz="1400" dirty="0" smtClean="0"/>
              <a:t> (</a:t>
            </a:r>
            <a:r>
              <a:rPr lang="hu-HU" sz="1400" dirty="0" err="1" smtClean="0"/>
              <a:t>source</a:t>
            </a:r>
            <a:r>
              <a:rPr lang="hu-HU" sz="1400" dirty="0" smtClean="0"/>
              <a:t>: </a:t>
            </a:r>
            <a:r>
              <a:rPr lang="hu-HU" sz="1400" dirty="0" err="1"/>
              <a:t>Kingma</a:t>
            </a:r>
            <a:r>
              <a:rPr lang="hu-HU" sz="1400" dirty="0"/>
              <a:t>, </a:t>
            </a:r>
            <a:r>
              <a:rPr lang="hu-HU" sz="1400" dirty="0" err="1" smtClean="0"/>
              <a:t>Welling</a:t>
            </a:r>
            <a:r>
              <a:rPr lang="hu-HU" sz="1400" dirty="0" smtClean="0"/>
              <a:t> 2013)</a:t>
            </a:r>
            <a:endParaRPr lang="en-GB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56073"/>
            <a:ext cx="3287555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50" y="3789040"/>
            <a:ext cx="5649800" cy="198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41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Variational</a:t>
            </a:r>
            <a:r>
              <a:rPr lang="hu-HU" dirty="0"/>
              <a:t> </a:t>
            </a:r>
            <a:r>
              <a:rPr lang="hu-HU" dirty="0" err="1"/>
              <a:t>Autoencoder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Images can also be generated with a plain </a:t>
            </a:r>
            <a:r>
              <a:rPr lang="en-GB" sz="1600" dirty="0" err="1" smtClean="0"/>
              <a:t>autoencoder</a:t>
            </a:r>
            <a:endParaRPr lang="hu-HU" sz="1600" dirty="0" smtClean="0"/>
          </a:p>
          <a:p>
            <a:pPr marL="742950" lvl="2" indent="-342900"/>
            <a:r>
              <a:rPr lang="en-GB" sz="1400" dirty="0"/>
              <a:t>https://</a:t>
            </a:r>
            <a:r>
              <a:rPr lang="en-GB" sz="1400" dirty="0" err="1" smtClean="0"/>
              <a:t>github.com</a:t>
            </a:r>
            <a:r>
              <a:rPr lang="en-GB" sz="1400" dirty="0" smtClean="0"/>
              <a:t>/</a:t>
            </a:r>
            <a:r>
              <a:rPr lang="en-GB" sz="1400" dirty="0" err="1" smtClean="0"/>
              <a:t>davidADSP</a:t>
            </a:r>
            <a:r>
              <a:rPr lang="en-GB" sz="1400" dirty="0" smtClean="0"/>
              <a:t>/Generative_Deep_Learning_2nd_Edition/tree/main/notebooks/03_vae/01_autoencoder</a:t>
            </a:r>
            <a:endParaRPr lang="hu-HU" sz="1400" dirty="0" smtClean="0"/>
          </a:p>
          <a:p>
            <a:r>
              <a:rPr lang="en-GB" sz="1600" dirty="0" smtClean="0"/>
              <a:t>When </a:t>
            </a:r>
            <a:r>
              <a:rPr lang="en-GB" sz="1600" dirty="0"/>
              <a:t>using a plain </a:t>
            </a:r>
            <a:r>
              <a:rPr lang="en-GB" sz="1600" dirty="0" err="1"/>
              <a:t>autoencoder</a:t>
            </a:r>
            <a:r>
              <a:rPr lang="en-GB" sz="1600" dirty="0"/>
              <a:t>, the structure of the latent space is relatively random and </a:t>
            </a:r>
            <a:r>
              <a:rPr lang="en-GB" sz="1600" dirty="0" smtClean="0"/>
              <a:t>unconstrained.</a:t>
            </a:r>
            <a:endParaRPr lang="hu-HU" sz="1600" dirty="0" smtClean="0"/>
          </a:p>
          <a:p>
            <a:pPr lvl="1"/>
            <a:r>
              <a:rPr lang="hu-HU" sz="1400" dirty="0" smtClean="0"/>
              <a:t>T</a:t>
            </a:r>
            <a:r>
              <a:rPr lang="en-GB" sz="1400" dirty="0" smtClean="0"/>
              <a:t>he </a:t>
            </a:r>
            <a:r>
              <a:rPr lang="en-GB" sz="1400" dirty="0"/>
              <a:t>hidden vectors of the training examples </a:t>
            </a:r>
            <a:r>
              <a:rPr lang="hu-HU" sz="1400" dirty="0" err="1" smtClean="0"/>
              <a:t>may</a:t>
            </a:r>
            <a:r>
              <a:rPr lang="hu-HU" sz="1400" dirty="0" smtClean="0"/>
              <a:t> </a:t>
            </a:r>
            <a:r>
              <a:rPr lang="en-GB" sz="1400" dirty="0" smtClean="0"/>
              <a:t>all </a:t>
            </a:r>
            <a:r>
              <a:rPr lang="hu-HU" sz="1400" dirty="0" smtClean="0"/>
              <a:t>be </a:t>
            </a:r>
            <a:r>
              <a:rPr lang="en-GB" sz="1400" dirty="0" smtClean="0"/>
              <a:t>located </a:t>
            </a:r>
            <a:r>
              <a:rPr lang="en-GB" sz="1400" dirty="0"/>
              <a:t>very close to each other in the latent space and are not evenly distributed. As a result, it is difficult to predict from which region we should sample random vectors in order to generate good images.</a:t>
            </a:r>
          </a:p>
          <a:p>
            <a:r>
              <a:rPr lang="en-GB" sz="1600" dirty="0"/>
              <a:t>A </a:t>
            </a:r>
            <a:r>
              <a:rPr lang="en-GB" sz="1600" b="1" dirty="0" err="1"/>
              <a:t>variational</a:t>
            </a:r>
            <a:r>
              <a:rPr lang="en-GB" sz="1600" b="1" dirty="0"/>
              <a:t> </a:t>
            </a:r>
            <a:r>
              <a:rPr lang="en-GB" sz="1600" b="1" dirty="0" err="1"/>
              <a:t>autoencoder</a:t>
            </a:r>
            <a:r>
              <a:rPr lang="en-GB" sz="1600" b="1" dirty="0"/>
              <a:t> (</a:t>
            </a:r>
            <a:r>
              <a:rPr lang="en-GB" sz="1600" b="1" dirty="0" err="1"/>
              <a:t>VAE</a:t>
            </a:r>
            <a:r>
              <a:rPr lang="en-GB" sz="1600" b="1" dirty="0"/>
              <a:t>)</a:t>
            </a:r>
            <a:r>
              <a:rPr lang="en-GB" sz="1600" dirty="0"/>
              <a:t> differs from a plain </a:t>
            </a:r>
            <a:r>
              <a:rPr lang="en-GB" sz="1600" dirty="0" err="1"/>
              <a:t>autoencoder</a:t>
            </a:r>
            <a:r>
              <a:rPr lang="en-GB" sz="1600" dirty="0"/>
              <a:t> in that each training sample is not mapped to a single point in the latent space, but to a </a:t>
            </a:r>
            <a:r>
              <a:rPr lang="en-GB" sz="1600" i="1" dirty="0"/>
              <a:t>mean value</a:t>
            </a:r>
            <a:r>
              <a:rPr lang="en-GB" sz="1600" dirty="0"/>
              <a:t> and a </a:t>
            </a:r>
            <a:r>
              <a:rPr lang="en-GB" sz="1600" i="1" dirty="0" smtClean="0"/>
              <a:t>variance</a:t>
            </a:r>
            <a:r>
              <a:rPr lang="en-GB" sz="1600" dirty="0" smtClean="0"/>
              <a:t>.</a:t>
            </a:r>
            <a:endParaRPr lang="hu-HU" sz="1600" dirty="0" smtClean="0"/>
          </a:p>
          <a:p>
            <a:r>
              <a:rPr lang="en-GB" sz="1600" dirty="0" smtClean="0"/>
              <a:t>During </a:t>
            </a:r>
            <a:r>
              <a:rPr lang="en-GB" sz="1600" dirty="0"/>
              <a:t>training, the decoder does not decode the mean value directly — instead, a random sample is drawn from the distribution defined by the mean and variance, and that sample is decoded.</a:t>
            </a:r>
          </a:p>
          <a:p>
            <a:pPr lvl="1"/>
            <a:r>
              <a:rPr lang="en-GB" sz="1400" dirty="0" smtClean="0"/>
              <a:t>Consequence:</a:t>
            </a:r>
            <a:r>
              <a:rPr lang="hu-HU" sz="1400" dirty="0" smtClean="0"/>
              <a:t> </a:t>
            </a:r>
            <a:r>
              <a:rPr lang="en-GB" sz="1400" dirty="0" smtClean="0"/>
              <a:t>All </a:t>
            </a:r>
            <a:r>
              <a:rPr lang="en-GB" sz="1400" dirty="0"/>
              <a:t>points around the mean should produce images that are quite similar to the input image.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445224"/>
            <a:ext cx="4670400" cy="120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23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>
            <a:normAutofit/>
          </a:bodyPr>
          <a:lstStyle/>
          <a:p>
            <a:r>
              <a:rPr lang="hu-HU" sz="3600" dirty="0" err="1" smtClean="0"/>
              <a:t>Operations</a:t>
            </a:r>
            <a:r>
              <a:rPr lang="hu-HU" sz="3600" dirty="0" smtClean="0"/>
              <a:t> </a:t>
            </a:r>
            <a:r>
              <a:rPr lang="hu-HU" sz="3600" dirty="0" err="1" smtClean="0"/>
              <a:t>on</a:t>
            </a:r>
            <a:r>
              <a:rPr lang="hu-HU" sz="3600" dirty="0" smtClean="0"/>
              <a:t> </a:t>
            </a:r>
            <a:r>
              <a:rPr lang="hu-HU" sz="3600" dirty="0" err="1" smtClean="0"/>
              <a:t>Latent</a:t>
            </a:r>
            <a:r>
              <a:rPr lang="hu-HU" sz="3600" dirty="0" smtClean="0"/>
              <a:t> </a:t>
            </a:r>
            <a:r>
              <a:rPr lang="hu-HU" sz="3600" dirty="0" err="1" smtClean="0"/>
              <a:t>Vectors</a:t>
            </a:r>
            <a:endParaRPr lang="en-GB" sz="36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GB" sz="1200" dirty="0" smtClean="0"/>
              <a:t>Each </a:t>
            </a:r>
            <a:r>
              <a:rPr lang="en-GB" sz="1200" dirty="0"/>
              <a:t>output image corresponds to a vector in the latent </a:t>
            </a:r>
            <a:r>
              <a:rPr lang="en-GB" sz="1200" dirty="0" smtClean="0"/>
              <a:t>space</a:t>
            </a:r>
            <a:endParaRPr lang="hu-HU" sz="1200" dirty="0" smtClean="0"/>
          </a:p>
          <a:p>
            <a:r>
              <a:rPr lang="en-GB" sz="1200" dirty="0" smtClean="0"/>
              <a:t>Arithmetic </a:t>
            </a:r>
            <a:r>
              <a:rPr lang="en-GB" sz="1200" dirty="0"/>
              <a:t>operations can be performed on these vectors — for example, they can be added together or their </a:t>
            </a:r>
            <a:r>
              <a:rPr lang="en-GB" sz="1200" dirty="0" smtClean="0"/>
              <a:t>mean </a:t>
            </a:r>
            <a:r>
              <a:rPr lang="en-GB" sz="1200" dirty="0"/>
              <a:t>can be calculated.</a:t>
            </a:r>
          </a:p>
          <a:p>
            <a:r>
              <a:rPr lang="en-GB" sz="1200" dirty="0"/>
              <a:t>For instance, in the </a:t>
            </a:r>
            <a:r>
              <a:rPr lang="en-GB" sz="1200" dirty="0" err="1"/>
              <a:t>CelebFaces</a:t>
            </a:r>
            <a:r>
              <a:rPr lang="en-GB" sz="1200" dirty="0"/>
              <a:t> Attributes dataset on </a:t>
            </a:r>
            <a:r>
              <a:rPr lang="en-GB" sz="1200" dirty="0" err="1"/>
              <a:t>Kaggle</a:t>
            </a:r>
            <a:r>
              <a:rPr lang="en-GB" sz="1200" dirty="0"/>
              <a:t>, each image has associated attributes such as </a:t>
            </a:r>
            <a:r>
              <a:rPr lang="hu-HU" sz="1200" i="1" dirty="0" err="1" smtClean="0"/>
              <a:t>eye</a:t>
            </a:r>
            <a:r>
              <a:rPr lang="en-GB" sz="1200" i="1" dirty="0" smtClean="0"/>
              <a:t>glasses</a:t>
            </a:r>
            <a:r>
              <a:rPr lang="en-GB" sz="1200" dirty="0"/>
              <a:t>, </a:t>
            </a:r>
            <a:r>
              <a:rPr lang="en-GB" sz="1200" i="1" dirty="0"/>
              <a:t>black hair</a:t>
            </a:r>
            <a:r>
              <a:rPr lang="en-GB" sz="1200" dirty="0"/>
              <a:t>, </a:t>
            </a:r>
            <a:r>
              <a:rPr lang="en-GB" sz="1200" i="1" dirty="0"/>
              <a:t>blond hair</a:t>
            </a:r>
            <a:r>
              <a:rPr lang="en-GB" sz="1200" dirty="0"/>
              <a:t>, </a:t>
            </a:r>
            <a:r>
              <a:rPr lang="en-GB" sz="1200" i="1" dirty="0"/>
              <a:t>old</a:t>
            </a:r>
            <a:r>
              <a:rPr lang="en-GB" sz="1200" dirty="0"/>
              <a:t>, etc.</a:t>
            </a:r>
          </a:p>
          <a:p>
            <a:pPr lvl="1"/>
            <a:r>
              <a:rPr lang="en-GB" sz="1000" dirty="0"/>
              <a:t>If we average all the </a:t>
            </a:r>
            <a:r>
              <a:rPr lang="hu-HU" sz="1000" dirty="0" err="1" smtClean="0"/>
              <a:t>vectors</a:t>
            </a:r>
            <a:r>
              <a:rPr lang="hu-HU" sz="1000" dirty="0" smtClean="0"/>
              <a:t> of </a:t>
            </a:r>
            <a:r>
              <a:rPr lang="en-GB" sz="1000" dirty="0" smtClean="0"/>
              <a:t>images </a:t>
            </a:r>
            <a:r>
              <a:rPr lang="en-GB" sz="1000" dirty="0"/>
              <a:t>of people wearing glasses and subtract the average of </a:t>
            </a:r>
            <a:r>
              <a:rPr lang="hu-HU" sz="1000" dirty="0" err="1" smtClean="0"/>
              <a:t>vectors</a:t>
            </a:r>
            <a:r>
              <a:rPr lang="hu-HU" sz="1000" dirty="0" smtClean="0"/>
              <a:t> of </a:t>
            </a:r>
            <a:r>
              <a:rPr lang="en-GB" sz="1000" dirty="0" smtClean="0"/>
              <a:t>all </a:t>
            </a:r>
            <a:r>
              <a:rPr lang="en-GB" sz="1000" dirty="0"/>
              <a:t>images of people without glasses, we obtain a “glasses vector.”</a:t>
            </a:r>
          </a:p>
          <a:p>
            <a:pPr lvl="1"/>
            <a:r>
              <a:rPr lang="en-GB" sz="1000" dirty="0"/>
              <a:t>By adding this glasses vector to the latent vector of an image of a person without glasses, we can generate approximately the </a:t>
            </a:r>
            <a:r>
              <a:rPr lang="en-GB" sz="1000" b="1" dirty="0"/>
              <a:t>same person wearing glasses.</a:t>
            </a:r>
            <a:endParaRPr lang="en-GB" sz="1000" dirty="0"/>
          </a:p>
          <a:p>
            <a:pPr lvl="1"/>
            <a:r>
              <a:rPr lang="hu-HU" sz="1000" dirty="0" err="1" smtClean="0"/>
              <a:t>Source</a:t>
            </a:r>
            <a:r>
              <a:rPr lang="hu-HU" sz="1000" dirty="0" smtClean="0"/>
              <a:t>:  </a:t>
            </a:r>
            <a:r>
              <a:rPr lang="hu-HU" sz="1000" dirty="0"/>
              <a:t>Foster: </a:t>
            </a:r>
            <a:r>
              <a:rPr lang="hu-HU" sz="1000" i="1" dirty="0" err="1"/>
              <a:t>Generative</a:t>
            </a:r>
            <a:r>
              <a:rPr lang="hu-HU" sz="1000" i="1" dirty="0"/>
              <a:t> Deep </a:t>
            </a:r>
            <a:r>
              <a:rPr lang="hu-HU" sz="1000" i="1" dirty="0" err="1"/>
              <a:t>Learning</a:t>
            </a:r>
            <a:r>
              <a:rPr lang="hu-HU" sz="1000" i="1" dirty="0"/>
              <a:t>, </a:t>
            </a:r>
            <a:r>
              <a:rPr lang="hu-HU" sz="1000" dirty="0" smtClean="0"/>
              <a:t>2nd </a:t>
            </a:r>
            <a:r>
              <a:rPr lang="hu-HU" sz="1000" dirty="0" err="1" smtClean="0"/>
              <a:t>ed</a:t>
            </a:r>
            <a:r>
              <a:rPr lang="hu-HU" sz="1000" dirty="0" smtClean="0"/>
              <a:t>., </a:t>
            </a:r>
            <a:r>
              <a:rPr lang="hu-HU" sz="1000" dirty="0"/>
              <a:t>O’</a:t>
            </a:r>
            <a:r>
              <a:rPr lang="hu-HU" sz="1000" dirty="0" err="1"/>
              <a:t>Reilly</a:t>
            </a:r>
            <a:r>
              <a:rPr lang="hu-HU" sz="1000" dirty="0"/>
              <a:t>, 2024, </a:t>
            </a:r>
            <a:r>
              <a:rPr lang="hu-HU" sz="1000" dirty="0" smtClean="0"/>
              <a:t>92.</a:t>
            </a:r>
            <a:endParaRPr lang="en-GB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115280"/>
            <a:ext cx="6264695" cy="369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171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>
            <a:normAutofit/>
          </a:bodyPr>
          <a:lstStyle/>
          <a:p>
            <a:r>
              <a:rPr lang="hu-HU" sz="3600" dirty="0" err="1" smtClean="0"/>
              <a:t>Operations</a:t>
            </a:r>
            <a:r>
              <a:rPr lang="hu-HU" sz="3600" dirty="0" smtClean="0"/>
              <a:t> </a:t>
            </a:r>
            <a:r>
              <a:rPr lang="hu-HU" sz="3600" dirty="0" err="1" smtClean="0"/>
              <a:t>on</a:t>
            </a:r>
            <a:r>
              <a:rPr lang="hu-HU" sz="3600" dirty="0" smtClean="0"/>
              <a:t> </a:t>
            </a:r>
            <a:r>
              <a:rPr lang="hu-HU" sz="3600" dirty="0" err="1" smtClean="0"/>
              <a:t>Latent</a:t>
            </a:r>
            <a:r>
              <a:rPr lang="hu-HU" sz="3600" dirty="0" smtClean="0"/>
              <a:t> </a:t>
            </a:r>
            <a:r>
              <a:rPr lang="hu-HU" sz="3600" dirty="0" err="1" smtClean="0"/>
              <a:t>Vectors</a:t>
            </a:r>
            <a:endParaRPr lang="en-GB" sz="36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rmAutofit/>
          </a:bodyPr>
          <a:lstStyle/>
          <a:p>
            <a:r>
              <a:rPr lang="hu-HU" sz="1800" dirty="0" err="1" smtClean="0"/>
              <a:t>We</a:t>
            </a:r>
            <a:r>
              <a:rPr lang="hu-HU" sz="1800" dirty="0" smtClean="0"/>
              <a:t> </a:t>
            </a:r>
            <a:r>
              <a:rPr lang="hu-HU" sz="1800" dirty="0" err="1" smtClean="0"/>
              <a:t>can</a:t>
            </a:r>
            <a:r>
              <a:rPr lang="hu-HU" sz="1800" dirty="0" smtClean="0"/>
              <a:t> start out </a:t>
            </a:r>
            <a:r>
              <a:rPr lang="hu-HU" sz="1800" dirty="0" err="1" smtClean="0"/>
              <a:t>with</a:t>
            </a:r>
            <a:r>
              <a:rPr lang="hu-HU" sz="1800" dirty="0" smtClean="0"/>
              <a:t> </a:t>
            </a:r>
            <a:r>
              <a:rPr lang="hu-HU" sz="1800" dirty="0" err="1" smtClean="0"/>
              <a:t>two</a:t>
            </a:r>
            <a:r>
              <a:rPr lang="hu-HU" sz="1800" dirty="0" smtClean="0"/>
              <a:t> </a:t>
            </a:r>
            <a:r>
              <a:rPr lang="hu-HU" sz="1800" dirty="0" err="1" smtClean="0"/>
              <a:t>vectors</a:t>
            </a:r>
            <a:r>
              <a:rPr lang="hu-HU" sz="1800" dirty="0" smtClean="0"/>
              <a:t>, </a:t>
            </a:r>
            <a:r>
              <a:rPr lang="hu-HU" sz="1800" u="sng" dirty="0" smtClean="0"/>
              <a:t>a</a:t>
            </a:r>
            <a:r>
              <a:rPr lang="hu-HU" sz="1800" dirty="0" smtClean="0"/>
              <a:t> and </a:t>
            </a:r>
            <a:r>
              <a:rPr lang="hu-HU" sz="1800" u="sng" dirty="0" smtClean="0"/>
              <a:t>b</a:t>
            </a:r>
          </a:p>
          <a:p>
            <a:r>
              <a:rPr lang="hu-HU" sz="1800" dirty="0" err="1" smtClean="0"/>
              <a:t>If</a:t>
            </a:r>
            <a:r>
              <a:rPr lang="hu-HU" sz="1800" dirty="0" smtClean="0"/>
              <a:t> </a:t>
            </a:r>
            <a:r>
              <a:rPr lang="hu-HU" sz="1800" dirty="0" err="1" smtClean="0"/>
              <a:t>going</a:t>
            </a:r>
            <a:r>
              <a:rPr lang="hu-HU" sz="1800" dirty="0" smtClean="0"/>
              <a:t> </a:t>
            </a:r>
            <a:r>
              <a:rPr lang="hu-HU" sz="1800" dirty="0" err="1" smtClean="0"/>
              <a:t>from</a:t>
            </a:r>
            <a:r>
              <a:rPr lang="hu-HU" sz="1800" dirty="0" smtClean="0"/>
              <a:t> a </a:t>
            </a:r>
            <a:r>
              <a:rPr lang="hu-HU" sz="1800" dirty="0" err="1" smtClean="0"/>
              <a:t>along</a:t>
            </a:r>
            <a:r>
              <a:rPr lang="hu-HU" sz="1800" dirty="0" smtClean="0"/>
              <a:t> </a:t>
            </a:r>
            <a:r>
              <a:rPr lang="hu-HU" sz="1800" dirty="0" err="1" smtClean="0"/>
              <a:t>the</a:t>
            </a:r>
            <a:r>
              <a:rPr lang="hu-HU" sz="1800" dirty="0" smtClean="0"/>
              <a:t> </a:t>
            </a:r>
            <a:r>
              <a:rPr lang="hu-HU" sz="1800" dirty="0" err="1" smtClean="0"/>
              <a:t>path</a:t>
            </a:r>
            <a:r>
              <a:rPr lang="hu-HU" sz="1800" dirty="0" smtClean="0"/>
              <a:t> of </a:t>
            </a:r>
            <a:r>
              <a:rPr lang="hu-HU" sz="1800" dirty="0" err="1" smtClean="0"/>
              <a:t>vector</a:t>
            </a:r>
            <a:r>
              <a:rPr lang="hu-HU" sz="1800" dirty="0" smtClean="0"/>
              <a:t> </a:t>
            </a:r>
            <a:r>
              <a:rPr lang="hu-HU" sz="1800" u="sng" dirty="0" smtClean="0"/>
              <a:t>b</a:t>
            </a:r>
            <a:r>
              <a:rPr lang="hu-HU" sz="1800" dirty="0" smtClean="0"/>
              <a:t>–a </a:t>
            </a:r>
            <a:r>
              <a:rPr lang="hu-HU" sz="1800" dirty="0" err="1" smtClean="0"/>
              <a:t>we</a:t>
            </a:r>
            <a:r>
              <a:rPr lang="hu-HU" sz="1800" dirty="0" smtClean="0"/>
              <a:t> </a:t>
            </a:r>
            <a:r>
              <a:rPr lang="hu-HU" sz="1800" dirty="0" err="1" smtClean="0"/>
              <a:t>decode</a:t>
            </a:r>
            <a:r>
              <a:rPr lang="hu-HU" sz="1800" dirty="0" smtClean="0"/>
              <a:t> </a:t>
            </a:r>
            <a:r>
              <a:rPr lang="hu-HU" sz="1800" dirty="0" err="1" smtClean="0"/>
              <a:t>the</a:t>
            </a:r>
            <a:r>
              <a:rPr lang="hu-HU" sz="1800" dirty="0" smtClean="0"/>
              <a:t> </a:t>
            </a:r>
            <a:r>
              <a:rPr lang="hu-HU" sz="1800" dirty="0" err="1" smtClean="0"/>
              <a:t>points</a:t>
            </a:r>
            <a:r>
              <a:rPr lang="hu-HU" sz="1800" dirty="0" smtClean="0"/>
              <a:t> of </a:t>
            </a:r>
            <a:r>
              <a:rPr lang="hu-HU" sz="1800" dirty="0" err="1" smtClean="0"/>
              <a:t>the</a:t>
            </a:r>
            <a:r>
              <a:rPr lang="hu-HU" sz="1800" dirty="0" smtClean="0"/>
              <a:t> </a:t>
            </a:r>
            <a:r>
              <a:rPr lang="hu-HU" sz="1800" dirty="0" err="1" smtClean="0"/>
              <a:t>vector</a:t>
            </a:r>
            <a:r>
              <a:rPr lang="hu-HU" sz="1800" dirty="0" smtClean="0"/>
              <a:t> </a:t>
            </a:r>
            <a:r>
              <a:rPr lang="hu-HU" sz="1800" dirty="0" err="1" smtClean="0"/>
              <a:t>space</a:t>
            </a:r>
            <a:r>
              <a:rPr lang="hu-HU" sz="1800" dirty="0" smtClean="0"/>
              <a:t>, </a:t>
            </a:r>
            <a:r>
              <a:rPr lang="hu-HU" sz="1800" dirty="0" err="1" smtClean="0"/>
              <a:t>we</a:t>
            </a:r>
            <a:r>
              <a:rPr lang="hu-HU" sz="1800" dirty="0" smtClean="0"/>
              <a:t> </a:t>
            </a:r>
            <a:r>
              <a:rPr lang="hu-HU" sz="1800" dirty="0" err="1" smtClean="0"/>
              <a:t>get</a:t>
            </a:r>
            <a:r>
              <a:rPr lang="hu-HU" sz="1800" dirty="0" smtClean="0"/>
              <a:t> a </a:t>
            </a:r>
            <a:r>
              <a:rPr lang="hu-HU" sz="1800" dirty="0" err="1" smtClean="0"/>
              <a:t>gradual</a:t>
            </a:r>
            <a:r>
              <a:rPr lang="hu-HU" sz="1800" dirty="0" smtClean="0"/>
              <a:t> </a:t>
            </a:r>
            <a:r>
              <a:rPr lang="hu-HU" sz="1800" dirty="0" err="1" smtClean="0"/>
              <a:t>transition</a:t>
            </a:r>
            <a:r>
              <a:rPr lang="hu-HU" sz="1800" dirty="0" smtClean="0"/>
              <a:t> (</a:t>
            </a:r>
            <a:r>
              <a:rPr lang="hu-HU" sz="1800" dirty="0" err="1" smtClean="0"/>
              <a:t>so-called</a:t>
            </a:r>
            <a:r>
              <a:rPr lang="hu-HU" sz="1800" dirty="0" smtClean="0"/>
              <a:t> </a:t>
            </a:r>
            <a:r>
              <a:rPr lang="hu-HU" sz="1800" dirty="0" err="1" smtClean="0"/>
              <a:t>morphing</a:t>
            </a:r>
            <a:r>
              <a:rPr lang="hu-HU" sz="1800" dirty="0" smtClean="0"/>
              <a:t>) </a:t>
            </a:r>
            <a:r>
              <a:rPr lang="hu-HU" sz="1800" dirty="0" err="1" smtClean="0"/>
              <a:t>from</a:t>
            </a:r>
            <a:r>
              <a:rPr lang="hu-HU" sz="1800" dirty="0" smtClean="0"/>
              <a:t> image </a:t>
            </a:r>
            <a:r>
              <a:rPr lang="hu-HU" sz="1800" u="sng" dirty="0" smtClean="0"/>
              <a:t>a</a:t>
            </a:r>
            <a:r>
              <a:rPr lang="hu-HU" sz="1800" dirty="0" smtClean="0"/>
              <a:t> </a:t>
            </a:r>
            <a:r>
              <a:rPr lang="hu-HU" sz="1800" dirty="0" err="1" smtClean="0"/>
              <a:t>to</a:t>
            </a:r>
            <a:r>
              <a:rPr lang="hu-HU" sz="1800" dirty="0" smtClean="0"/>
              <a:t> </a:t>
            </a:r>
            <a:r>
              <a:rPr lang="hu-HU" sz="1800" u="sng" dirty="0" smtClean="0"/>
              <a:t>b</a:t>
            </a:r>
          </a:p>
          <a:p>
            <a:pPr marL="457200" lvl="1" indent="0">
              <a:buNone/>
            </a:pPr>
            <a:r>
              <a:rPr lang="hu-HU" sz="1600" dirty="0" smtClean="0"/>
              <a:t>a </a:t>
            </a:r>
            <a:r>
              <a:rPr lang="hu-HU" sz="1600" dirty="0"/>
              <a:t>+ </a:t>
            </a:r>
            <a:r>
              <a:rPr lang="el-GR" sz="1600" dirty="0"/>
              <a:t>α</a:t>
            </a:r>
            <a:r>
              <a:rPr lang="hu-HU" sz="1600" dirty="0"/>
              <a:t>(</a:t>
            </a:r>
            <a:r>
              <a:rPr lang="hu-HU" sz="1600" u="sng" dirty="0"/>
              <a:t>b</a:t>
            </a:r>
            <a:r>
              <a:rPr lang="hu-HU" sz="1600" dirty="0"/>
              <a:t>–</a:t>
            </a:r>
            <a:r>
              <a:rPr lang="hu-HU" sz="1600" u="sng" dirty="0"/>
              <a:t>a</a:t>
            </a:r>
            <a:r>
              <a:rPr lang="hu-HU" sz="1600" dirty="0"/>
              <a:t>)	</a:t>
            </a:r>
            <a:r>
              <a:rPr lang="hu-HU" sz="1600" dirty="0" err="1" smtClean="0"/>
              <a:t>Sourse</a:t>
            </a:r>
            <a:r>
              <a:rPr lang="hu-HU" sz="1600" dirty="0" smtClean="0"/>
              <a:t>:  </a:t>
            </a:r>
            <a:r>
              <a:rPr lang="hu-HU" sz="1600" dirty="0"/>
              <a:t>Foster, </a:t>
            </a:r>
            <a:r>
              <a:rPr lang="hu-HU" sz="1600" dirty="0" err="1" smtClean="0"/>
              <a:t>op.cit</a:t>
            </a:r>
            <a:r>
              <a:rPr lang="hu-HU" sz="1600" dirty="0" smtClean="0"/>
              <a:t>., </a:t>
            </a:r>
            <a:r>
              <a:rPr lang="hu-HU" sz="1600" dirty="0"/>
              <a:t>93.</a:t>
            </a:r>
            <a:endParaRPr lang="en-GB" sz="1600" dirty="0"/>
          </a:p>
          <a:p>
            <a:endParaRPr lang="en-GB" sz="1000" u="sng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96363"/>
            <a:ext cx="7344816" cy="403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055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GAN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err="1"/>
              <a:t>Goodfellow</a:t>
            </a:r>
            <a:r>
              <a:rPr lang="hu-HU" dirty="0"/>
              <a:t> és </a:t>
            </a:r>
            <a:r>
              <a:rPr lang="hu-HU" dirty="0" err="1"/>
              <a:t>mtsai</a:t>
            </a:r>
            <a:r>
              <a:rPr lang="hu-HU" dirty="0"/>
              <a:t>, </a:t>
            </a:r>
            <a:r>
              <a:rPr lang="en-GB" i="1" dirty="0">
                <a:hlinkClick r:id="rId2"/>
              </a:rPr>
              <a:t>Generative Adversarial Networks</a:t>
            </a:r>
            <a:r>
              <a:rPr lang="hu-HU" i="1" dirty="0"/>
              <a:t>, </a:t>
            </a:r>
            <a:r>
              <a:rPr lang="hu-HU" dirty="0"/>
              <a:t>2014</a:t>
            </a:r>
          </a:p>
          <a:p>
            <a:r>
              <a:rPr lang="hu-HU" dirty="0" smtClean="0"/>
              <a:t>T</a:t>
            </a:r>
            <a:r>
              <a:rPr lang="en-GB" dirty="0" smtClean="0"/>
              <a:t>he </a:t>
            </a:r>
            <a:r>
              <a:rPr lang="en-GB" dirty="0"/>
              <a:t>term </a:t>
            </a:r>
            <a:r>
              <a:rPr lang="en-GB" i="1" dirty="0"/>
              <a:t>adversarial</a:t>
            </a:r>
            <a:r>
              <a:rPr lang="en-GB" dirty="0"/>
              <a:t> </a:t>
            </a:r>
            <a:r>
              <a:rPr lang="en-GB" dirty="0" smtClean="0"/>
              <a:t>(</a:t>
            </a:r>
            <a:r>
              <a:rPr lang="hu-HU" dirty="0" err="1" smtClean="0"/>
              <a:t>suggesting</a:t>
            </a:r>
            <a:r>
              <a:rPr lang="hu-HU" dirty="0" smtClean="0"/>
              <a:t> </a:t>
            </a:r>
            <a:r>
              <a:rPr lang="hu-HU" dirty="0" err="1" smtClean="0"/>
              <a:t>competition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rivalry</a:t>
            </a:r>
            <a:r>
              <a:rPr lang="en-GB" dirty="0" smtClean="0"/>
              <a:t>) </a:t>
            </a:r>
            <a:r>
              <a:rPr lang="en-GB" dirty="0"/>
              <a:t>refers to the training architecture.</a:t>
            </a:r>
          </a:p>
          <a:p>
            <a:r>
              <a:rPr lang="en-GB" b="1" dirty="0"/>
              <a:t>Two deep neural networks are trained in parallel, alternately: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generator</a:t>
            </a:r>
            <a:r>
              <a:rPr lang="en-GB" dirty="0"/>
              <a:t>, which creates images, and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discriminator</a:t>
            </a:r>
            <a:r>
              <a:rPr lang="en-GB" dirty="0"/>
              <a:t>, which classifies the received images as either </a:t>
            </a:r>
            <a:r>
              <a:rPr lang="en-GB" i="1" dirty="0"/>
              <a:t>generated</a:t>
            </a:r>
            <a:r>
              <a:rPr lang="en-GB" dirty="0"/>
              <a:t> or </a:t>
            </a:r>
            <a:r>
              <a:rPr lang="en-GB" i="1" dirty="0"/>
              <a:t>real</a:t>
            </a:r>
            <a:r>
              <a:rPr lang="en-GB" dirty="0"/>
              <a:t> (a binary classifier).</a:t>
            </a:r>
          </a:p>
          <a:p>
            <a:pPr lvl="1"/>
            <a:r>
              <a:rPr lang="en-GB" dirty="0"/>
              <a:t>It is similar to a </a:t>
            </a:r>
            <a:r>
              <a:rPr lang="en-GB" dirty="0" err="1"/>
              <a:t>VAE</a:t>
            </a:r>
            <a:r>
              <a:rPr lang="en-GB" dirty="0"/>
              <a:t> in that during inference (generation), only one part of the architecture is used — the other part is only needed during training.</a:t>
            </a:r>
          </a:p>
          <a:p>
            <a:pPr lvl="1"/>
            <a:r>
              <a:rPr lang="en-GB" dirty="0"/>
              <a:t>Furthermore, the structure of the generator network is similar to the decoder in a </a:t>
            </a:r>
            <a:r>
              <a:rPr lang="en-GB" dirty="0" err="1"/>
              <a:t>VAE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its input is a continuous numerical vector, initialized randomly,</a:t>
            </a:r>
          </a:p>
          <a:p>
            <a:pPr lvl="2"/>
            <a:r>
              <a:rPr lang="en-GB" dirty="0"/>
              <a:t>its output is an image of some fixed size (e.g., 64 × 64 pixels).</a:t>
            </a:r>
          </a:p>
          <a:p>
            <a:pPr lvl="1"/>
            <a:r>
              <a:rPr lang="en-GB" dirty="0"/>
              <a:t>However, there is </a:t>
            </a:r>
            <a:r>
              <a:rPr lang="en-GB" b="1" dirty="0"/>
              <a:t>no encoder</a:t>
            </a:r>
            <a:r>
              <a:rPr lang="en-GB" dirty="0"/>
              <a:t>, neither during training nor during inference.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0142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Training</a:t>
            </a:r>
            <a:r>
              <a:rPr lang="hu-HU" dirty="0" smtClean="0"/>
              <a:t> a </a:t>
            </a:r>
            <a:r>
              <a:rPr lang="hu-HU" dirty="0" err="1" smtClean="0"/>
              <a:t>GAN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 smtClean="0"/>
              <a:t>We </a:t>
            </a:r>
            <a:r>
              <a:rPr lang="en-GB" dirty="0"/>
              <a:t>generate a number of </a:t>
            </a:r>
            <a:r>
              <a:rPr lang="en-GB" b="1" dirty="0"/>
              <a:t>random images </a:t>
            </a:r>
            <a:r>
              <a:rPr lang="en-GB" dirty="0"/>
              <a:t>(e.g., 1000) </a:t>
            </a:r>
            <a:r>
              <a:rPr lang="en-GB" b="1" dirty="0"/>
              <a:t>from </a:t>
            </a:r>
            <a:r>
              <a:rPr lang="en-GB" b="1" dirty="0" smtClean="0"/>
              <a:t>random</a:t>
            </a:r>
            <a:r>
              <a:rPr lang="hu-HU" b="1" dirty="0" smtClean="0"/>
              <a:t> input</a:t>
            </a:r>
            <a:r>
              <a:rPr lang="en-GB" b="1" dirty="0" smtClean="0"/>
              <a:t> </a:t>
            </a:r>
            <a:r>
              <a:rPr lang="en-GB" b="1" dirty="0"/>
              <a:t>vectors </a:t>
            </a:r>
            <a:r>
              <a:rPr lang="en-GB" dirty="0"/>
              <a:t>using the generator.</a:t>
            </a:r>
          </a:p>
          <a:p>
            <a:r>
              <a:rPr lang="en-GB" dirty="0"/>
              <a:t>The training dataset consists of </a:t>
            </a:r>
            <a:r>
              <a:rPr lang="en-GB" b="1" dirty="0"/>
              <a:t>real images</a:t>
            </a:r>
            <a:r>
              <a:rPr lang="en-GB" dirty="0"/>
              <a:t>, and we want to train the model to generate images similar to these (as in the case of the </a:t>
            </a:r>
            <a:r>
              <a:rPr lang="en-GB" dirty="0" err="1"/>
              <a:t>VAE</a:t>
            </a:r>
            <a:r>
              <a:rPr lang="en-GB" dirty="0"/>
              <a:t>).</a:t>
            </a:r>
          </a:p>
          <a:p>
            <a:r>
              <a:rPr lang="en-GB" dirty="0"/>
              <a:t>The real images are </a:t>
            </a:r>
            <a:r>
              <a:rPr lang="en-GB" b="1" dirty="0" err="1"/>
              <a:t>labeled</a:t>
            </a:r>
            <a:r>
              <a:rPr lang="en-GB" b="1" dirty="0"/>
              <a:t> </a:t>
            </a:r>
            <a:r>
              <a:rPr lang="en-GB" dirty="0"/>
              <a:t>with 1, and the generated images are </a:t>
            </a:r>
            <a:r>
              <a:rPr lang="en-GB" dirty="0" err="1"/>
              <a:t>labeled</a:t>
            </a:r>
            <a:r>
              <a:rPr lang="en-GB" dirty="0"/>
              <a:t> with 0.</a:t>
            </a:r>
          </a:p>
          <a:p>
            <a:r>
              <a:rPr lang="en-GB" dirty="0"/>
              <a:t>We train a </a:t>
            </a:r>
            <a:r>
              <a:rPr lang="en-GB" b="1" dirty="0"/>
              <a:t>binary classifier neural network</a:t>
            </a:r>
            <a:r>
              <a:rPr lang="en-GB" dirty="0"/>
              <a:t> (for example, a deep convolutional neural network with a fully connected layer before the output and a sigmoid activation) to distinguish between the two classes of images.</a:t>
            </a:r>
          </a:p>
          <a:p>
            <a:r>
              <a:rPr lang="en-GB" dirty="0"/>
              <a:t>Then we train the </a:t>
            </a:r>
            <a:r>
              <a:rPr lang="en-GB" b="1" dirty="0"/>
              <a:t>generator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We move the vector of each generated image in the direction of the correct side of the decision boundary,</a:t>
            </a:r>
          </a:p>
          <a:p>
            <a:pPr lvl="1"/>
            <a:r>
              <a:rPr lang="en-GB" dirty="0"/>
              <a:t>and adjust the generator’s weights using </a:t>
            </a:r>
            <a:r>
              <a:rPr lang="en-GB" dirty="0" smtClean="0"/>
              <a:t>gradient </a:t>
            </a:r>
            <a:r>
              <a:rPr lang="hu-HU" dirty="0" err="1" smtClean="0"/>
              <a:t>descent</a:t>
            </a:r>
            <a:r>
              <a:rPr lang="hu-HU" dirty="0" smtClean="0"/>
              <a:t> </a:t>
            </a:r>
            <a:r>
              <a:rPr lang="en-GB" dirty="0" smtClean="0"/>
              <a:t>so </a:t>
            </a:r>
            <a:r>
              <a:rPr lang="en-GB" dirty="0"/>
              <a:t>that, for each random input vector, it produces outputs that more closely approximate </a:t>
            </a:r>
            <a:r>
              <a:rPr lang="en-GB" dirty="0" err="1" smtClean="0"/>
              <a:t>th</a:t>
            </a:r>
            <a:r>
              <a:rPr lang="hu-HU" dirty="0" smtClean="0"/>
              <a:t>is more </a:t>
            </a:r>
            <a:r>
              <a:rPr lang="hu-HU" dirty="0" err="1" smtClean="0"/>
              <a:t>real-looking</a:t>
            </a:r>
            <a:r>
              <a:rPr lang="hu-HU" dirty="0" smtClean="0"/>
              <a:t> image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We then start </a:t>
            </a:r>
            <a:r>
              <a:rPr lang="en-GB" dirty="0" smtClean="0"/>
              <a:t>over:</a:t>
            </a:r>
            <a:r>
              <a:rPr lang="hu-HU" dirty="0" smtClean="0"/>
              <a:t> </a:t>
            </a:r>
            <a:r>
              <a:rPr lang="en-GB" dirty="0" smtClean="0"/>
              <a:t>Generate </a:t>
            </a:r>
            <a:r>
              <a:rPr lang="en-GB" dirty="0"/>
              <a:t>new random images with the current weights of the </a:t>
            </a:r>
            <a:r>
              <a:rPr lang="en-GB" dirty="0" smtClean="0"/>
              <a:t>generator,</a:t>
            </a:r>
            <a:r>
              <a:rPr lang="hu-HU" dirty="0" smtClean="0"/>
              <a:t> t</a:t>
            </a:r>
            <a:r>
              <a:rPr lang="en-GB" dirty="0" smtClean="0"/>
              <a:t>rain </a:t>
            </a:r>
            <a:r>
              <a:rPr lang="en-GB" dirty="0"/>
              <a:t>the discriminator on </a:t>
            </a:r>
            <a:r>
              <a:rPr lang="en-GB" dirty="0" smtClean="0"/>
              <a:t>these</a:t>
            </a:r>
            <a:r>
              <a:rPr lang="hu-HU" dirty="0" smtClean="0"/>
              <a:t> </a:t>
            </a:r>
            <a:r>
              <a:rPr lang="hu-HU" dirty="0" err="1" smtClean="0"/>
              <a:t>new</a:t>
            </a:r>
            <a:r>
              <a:rPr lang="en-GB" dirty="0" smtClean="0"/>
              <a:t> </a:t>
            </a:r>
            <a:r>
              <a:rPr lang="en-GB" dirty="0"/>
              <a:t>generated images and on the real training images.</a:t>
            </a:r>
          </a:p>
          <a:p>
            <a:r>
              <a:rPr lang="en-GB" dirty="0"/>
              <a:t>We </a:t>
            </a:r>
            <a:r>
              <a:rPr lang="en-GB" b="1" dirty="0"/>
              <a:t>alternate</a:t>
            </a:r>
            <a:r>
              <a:rPr lang="en-GB" dirty="0"/>
              <a:t> between training the two networks — one in one step, the other in the next.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038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Two</a:t>
            </a:r>
            <a:r>
              <a:rPr lang="hu-HU" dirty="0" smtClean="0"/>
              <a:t> Main </a:t>
            </a:r>
            <a:r>
              <a:rPr lang="hu-HU" dirty="0" err="1" smtClean="0"/>
              <a:t>Areas</a:t>
            </a:r>
            <a:r>
              <a:rPr lang="hu-HU" dirty="0" smtClean="0"/>
              <a:t> of </a:t>
            </a:r>
            <a:r>
              <a:rPr lang="hu-HU" dirty="0" err="1" smtClean="0"/>
              <a:t>Generative</a:t>
            </a:r>
            <a:r>
              <a:rPr lang="hu-HU" dirty="0" smtClean="0"/>
              <a:t> </a:t>
            </a:r>
            <a:r>
              <a:rPr lang="hu-HU" dirty="0" err="1" smtClean="0"/>
              <a:t>AI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err="1" smtClean="0"/>
              <a:t>Generative</a:t>
            </a:r>
            <a:r>
              <a:rPr lang="hu-HU" dirty="0" smtClean="0"/>
              <a:t> </a:t>
            </a:r>
            <a:r>
              <a:rPr lang="hu-HU" dirty="0" err="1" smtClean="0"/>
              <a:t>AI</a:t>
            </a:r>
            <a:r>
              <a:rPr lang="hu-HU" dirty="0" smtClean="0"/>
              <a:t> has </a:t>
            </a:r>
            <a:r>
              <a:rPr lang="hu-HU" dirty="0" err="1" smtClean="0"/>
              <a:t>two</a:t>
            </a:r>
            <a:r>
              <a:rPr lang="hu-HU" dirty="0" smtClean="0"/>
              <a:t> main </a:t>
            </a:r>
            <a:r>
              <a:rPr lang="hu-HU" dirty="0" err="1" smtClean="0"/>
              <a:t>application</a:t>
            </a:r>
            <a:r>
              <a:rPr lang="hu-HU" dirty="0" smtClean="0"/>
              <a:t> </a:t>
            </a:r>
            <a:r>
              <a:rPr lang="hu-HU" dirty="0" err="1" smtClean="0"/>
              <a:t>areas</a:t>
            </a:r>
            <a:r>
              <a:rPr lang="hu-HU" dirty="0" smtClean="0"/>
              <a:t> </a:t>
            </a:r>
            <a:r>
              <a:rPr lang="hu-HU" dirty="0" err="1" smtClean="0"/>
              <a:t>today</a:t>
            </a:r>
            <a:r>
              <a:rPr lang="hu-HU" dirty="0" smtClean="0"/>
              <a:t>:</a:t>
            </a:r>
          </a:p>
          <a:p>
            <a:pPr lvl="1"/>
            <a:r>
              <a:rPr lang="hu-HU" dirty="0" err="1" smtClean="0"/>
              <a:t>generation</a:t>
            </a:r>
            <a:r>
              <a:rPr lang="hu-HU" dirty="0" smtClean="0"/>
              <a:t> of </a:t>
            </a:r>
            <a:r>
              <a:rPr lang="hu-HU" dirty="0" err="1" smtClean="0"/>
              <a:t>written</a:t>
            </a:r>
            <a:r>
              <a:rPr lang="hu-HU" dirty="0" smtClean="0"/>
              <a:t> text </a:t>
            </a:r>
            <a:r>
              <a:rPr lang="hu-HU" dirty="0" err="1" smtClean="0"/>
              <a:t>in</a:t>
            </a:r>
            <a:r>
              <a:rPr lang="hu-HU" dirty="0" smtClean="0"/>
              <a:t> human </a:t>
            </a:r>
            <a:r>
              <a:rPr lang="hu-HU" dirty="0" err="1" smtClean="0"/>
              <a:t>languages</a:t>
            </a:r>
            <a:r>
              <a:rPr lang="hu-HU" dirty="0" smtClean="0"/>
              <a:t>, </a:t>
            </a:r>
            <a:r>
              <a:rPr lang="hu-HU" dirty="0" err="1" smtClean="0"/>
              <a:t>especially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part of a chatbot (</a:t>
            </a:r>
            <a:r>
              <a:rPr lang="hu-HU" dirty="0" err="1" smtClean="0"/>
              <a:t>ChatGPT</a:t>
            </a:r>
            <a:r>
              <a:rPr lang="hu-HU" dirty="0" smtClean="0"/>
              <a:t>, </a:t>
            </a:r>
            <a:r>
              <a:rPr lang="hu-HU" dirty="0" err="1" smtClean="0"/>
              <a:t>Gemini</a:t>
            </a:r>
            <a:r>
              <a:rPr lang="hu-HU" dirty="0" smtClean="0"/>
              <a:t>, Claude)</a:t>
            </a:r>
          </a:p>
          <a:p>
            <a:pPr lvl="2"/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user</a:t>
            </a:r>
            <a:r>
              <a:rPr lang="hu-HU" dirty="0" smtClean="0"/>
              <a:t> </a:t>
            </a:r>
            <a:r>
              <a:rPr lang="hu-HU" dirty="0" err="1" smtClean="0"/>
              <a:t>talks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AI</a:t>
            </a:r>
            <a:endParaRPr lang="hu-HU" dirty="0" smtClean="0"/>
          </a:p>
          <a:p>
            <a:pPr lvl="2"/>
            <a:r>
              <a:rPr lang="hu-HU" dirty="0" err="1" smtClean="0"/>
              <a:t>special</a:t>
            </a:r>
            <a:r>
              <a:rPr lang="hu-HU" dirty="0" smtClean="0"/>
              <a:t> </a:t>
            </a:r>
            <a:r>
              <a:rPr lang="hu-HU" dirty="0" err="1" smtClean="0"/>
              <a:t>cases</a:t>
            </a:r>
            <a:r>
              <a:rPr lang="hu-HU" dirty="0" smtClean="0"/>
              <a:t>:</a:t>
            </a:r>
          </a:p>
          <a:p>
            <a:pPr lvl="3"/>
            <a:r>
              <a:rPr lang="hu-HU" dirty="0" err="1" smtClean="0"/>
              <a:t>generation</a:t>
            </a:r>
            <a:r>
              <a:rPr lang="hu-HU" dirty="0" smtClean="0"/>
              <a:t> of </a:t>
            </a:r>
            <a:r>
              <a:rPr lang="hu-HU" dirty="0" err="1" smtClean="0"/>
              <a:t>audible</a:t>
            </a:r>
            <a:r>
              <a:rPr lang="hu-HU" dirty="0" smtClean="0"/>
              <a:t>, </a:t>
            </a:r>
            <a:r>
              <a:rPr lang="hu-HU" dirty="0" err="1" smtClean="0"/>
              <a:t>spoken</a:t>
            </a:r>
            <a:r>
              <a:rPr lang="hu-HU" dirty="0" smtClean="0"/>
              <a:t> text: </a:t>
            </a:r>
            <a:r>
              <a:rPr lang="hu-HU" dirty="0" err="1" smtClean="0"/>
              <a:t>mostly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generation</a:t>
            </a:r>
            <a:r>
              <a:rPr lang="hu-HU" dirty="0" smtClean="0"/>
              <a:t> of </a:t>
            </a:r>
            <a:r>
              <a:rPr lang="hu-HU" dirty="0" err="1" smtClean="0"/>
              <a:t>written</a:t>
            </a:r>
            <a:r>
              <a:rPr lang="hu-HU" dirty="0" smtClean="0"/>
              <a:t> text,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generated</a:t>
            </a:r>
            <a:r>
              <a:rPr lang="hu-HU" dirty="0" smtClean="0"/>
              <a:t> </a:t>
            </a:r>
            <a:r>
              <a:rPr lang="hu-HU" dirty="0" err="1" smtClean="0"/>
              <a:t>text</a:t>
            </a:r>
            <a:r>
              <a:rPr lang="hu-HU" dirty="0" smtClean="0"/>
              <a:t> is </a:t>
            </a:r>
            <a:r>
              <a:rPr lang="hu-HU" dirty="0" err="1" smtClean="0"/>
              <a:t>read</a:t>
            </a:r>
            <a:r>
              <a:rPr lang="hu-HU" dirty="0" smtClean="0"/>
              <a:t> </a:t>
            </a:r>
            <a:r>
              <a:rPr lang="hu-HU" dirty="0" err="1" smtClean="0"/>
              <a:t>aloud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a </a:t>
            </a:r>
            <a:r>
              <a:rPr lang="hu-HU" dirty="0" err="1" smtClean="0"/>
              <a:t>speech</a:t>
            </a:r>
            <a:r>
              <a:rPr lang="hu-HU" dirty="0" smtClean="0"/>
              <a:t> </a:t>
            </a:r>
            <a:r>
              <a:rPr lang="hu-HU" dirty="0" err="1" smtClean="0"/>
              <a:t>synthesis</a:t>
            </a:r>
            <a:r>
              <a:rPr lang="hu-HU" dirty="0" smtClean="0"/>
              <a:t> </a:t>
            </a:r>
            <a:r>
              <a:rPr lang="hu-HU" dirty="0" err="1" smtClean="0"/>
              <a:t>application</a:t>
            </a:r>
            <a:endParaRPr lang="hu-HU" dirty="0" smtClean="0"/>
          </a:p>
          <a:p>
            <a:pPr lvl="3"/>
            <a:r>
              <a:rPr lang="hu-HU" dirty="0" err="1" smtClean="0"/>
              <a:t>generation</a:t>
            </a:r>
            <a:r>
              <a:rPr lang="hu-HU" dirty="0" smtClean="0"/>
              <a:t> of program </a:t>
            </a:r>
            <a:r>
              <a:rPr lang="hu-HU" dirty="0" err="1" smtClean="0"/>
              <a:t>code</a:t>
            </a:r>
            <a:r>
              <a:rPr lang="hu-HU" dirty="0" smtClean="0"/>
              <a:t>: text,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a </a:t>
            </a:r>
            <a:r>
              <a:rPr lang="hu-HU" dirty="0" err="1" smtClean="0"/>
              <a:t>natural</a:t>
            </a:r>
            <a:r>
              <a:rPr lang="hu-HU" dirty="0" smtClean="0"/>
              <a:t>,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rather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a</a:t>
            </a:r>
            <a:r>
              <a:rPr lang="hu-HU" dirty="0" smtClean="0"/>
              <a:t> </a:t>
            </a:r>
            <a:r>
              <a:rPr lang="hu-HU" dirty="0" err="1" smtClean="0"/>
              <a:t>programming</a:t>
            </a:r>
            <a:r>
              <a:rPr lang="hu-HU" dirty="0" smtClean="0"/>
              <a:t> </a:t>
            </a:r>
            <a:r>
              <a:rPr lang="hu-HU" dirty="0" err="1" smtClean="0"/>
              <a:t>language</a:t>
            </a:r>
            <a:endParaRPr lang="hu-HU" dirty="0" smtClean="0"/>
          </a:p>
          <a:p>
            <a:pPr lvl="2"/>
            <a:r>
              <a:rPr lang="hu-HU" dirty="0" err="1" smtClean="0"/>
              <a:t>generation</a:t>
            </a:r>
            <a:r>
              <a:rPr lang="hu-HU" dirty="0" smtClean="0"/>
              <a:t> of </a:t>
            </a:r>
            <a:r>
              <a:rPr lang="hu-HU" dirty="0" err="1" smtClean="0"/>
              <a:t>linear</a:t>
            </a:r>
            <a:r>
              <a:rPr lang="hu-HU" dirty="0" smtClean="0"/>
              <a:t> </a:t>
            </a:r>
            <a:r>
              <a:rPr lang="hu-HU" dirty="0" err="1" smtClean="0"/>
              <a:t>sequences</a:t>
            </a:r>
            <a:r>
              <a:rPr lang="hu-HU" dirty="0" smtClean="0"/>
              <a:t> (a series of </a:t>
            </a:r>
            <a:r>
              <a:rPr lang="hu-HU" dirty="0" err="1" smtClean="0"/>
              <a:t>words</a:t>
            </a:r>
            <a:r>
              <a:rPr lang="hu-HU" dirty="0" smtClean="0"/>
              <a:t>)</a:t>
            </a:r>
          </a:p>
          <a:p>
            <a:pPr lvl="1"/>
            <a:r>
              <a:rPr lang="hu-HU" dirty="0" smtClean="0"/>
              <a:t>image </a:t>
            </a:r>
            <a:r>
              <a:rPr lang="hu-HU" dirty="0" err="1" smtClean="0"/>
              <a:t>generation</a:t>
            </a:r>
            <a:endParaRPr lang="hu-HU" dirty="0" smtClean="0"/>
          </a:p>
          <a:p>
            <a:pPr lvl="2"/>
            <a:r>
              <a:rPr lang="hu-HU" dirty="0" err="1" smtClean="0"/>
              <a:t>not</a:t>
            </a:r>
            <a:r>
              <a:rPr lang="hu-HU" dirty="0" smtClean="0"/>
              <a:t> a </a:t>
            </a:r>
            <a:r>
              <a:rPr lang="hu-HU" dirty="0" err="1" smtClean="0"/>
              <a:t>sequence</a:t>
            </a:r>
            <a:r>
              <a:rPr lang="hu-HU" dirty="0" smtClean="0"/>
              <a:t>,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a</a:t>
            </a:r>
            <a:r>
              <a:rPr lang="hu-HU" dirty="0" smtClean="0"/>
              <a:t> </a:t>
            </a:r>
            <a:r>
              <a:rPr lang="hu-HU" dirty="0" err="1" smtClean="0"/>
              <a:t>two-dimensional</a:t>
            </a:r>
            <a:r>
              <a:rPr lang="hu-HU" dirty="0" smtClean="0"/>
              <a:t> </a:t>
            </a:r>
            <a:r>
              <a:rPr lang="hu-HU" dirty="0" err="1" smtClean="0"/>
              <a:t>structure</a:t>
            </a:r>
            <a:r>
              <a:rPr lang="hu-HU" dirty="0" smtClean="0"/>
              <a:t> of </a:t>
            </a:r>
            <a:r>
              <a:rPr lang="hu-HU" dirty="0" err="1" smtClean="0"/>
              <a:t>some</a:t>
            </a:r>
            <a:r>
              <a:rPr lang="hu-HU" dirty="0" smtClean="0"/>
              <a:t> </a:t>
            </a:r>
            <a:r>
              <a:rPr lang="hu-HU" dirty="0" err="1" smtClean="0"/>
              <a:t>specific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, </a:t>
            </a:r>
            <a:r>
              <a:rPr lang="hu-HU" dirty="0" err="1" smtClean="0"/>
              <a:t>consisting</a:t>
            </a:r>
            <a:r>
              <a:rPr lang="hu-HU" dirty="0" smtClean="0"/>
              <a:t> </a:t>
            </a:r>
            <a:r>
              <a:rPr lang="hu-HU" dirty="0" err="1" smtClean="0"/>
              <a:t>of</a:t>
            </a:r>
            <a:r>
              <a:rPr lang="hu-HU" dirty="0" smtClean="0"/>
              <a:t> a </a:t>
            </a:r>
            <a:r>
              <a:rPr lang="hu-HU" dirty="0" err="1" smtClean="0"/>
              <a:t>certain</a:t>
            </a:r>
            <a:r>
              <a:rPr lang="hu-HU" dirty="0" smtClean="0"/>
              <a:t> </a:t>
            </a:r>
            <a:r>
              <a:rPr lang="hu-HU" dirty="0" err="1" smtClean="0"/>
              <a:t>number</a:t>
            </a:r>
            <a:r>
              <a:rPr lang="hu-HU" dirty="0" smtClean="0"/>
              <a:t> of </a:t>
            </a:r>
            <a:r>
              <a:rPr lang="hu-HU" dirty="0" err="1" smtClean="0"/>
              <a:t>pixels</a:t>
            </a:r>
            <a:endParaRPr lang="hu-HU" dirty="0" smtClean="0"/>
          </a:p>
          <a:p>
            <a:pPr lvl="2"/>
            <a:r>
              <a:rPr lang="hu-HU" dirty="0" err="1" smtClean="0"/>
              <a:t>special</a:t>
            </a:r>
            <a:r>
              <a:rPr lang="hu-HU" dirty="0" smtClean="0"/>
              <a:t> </a:t>
            </a:r>
            <a:r>
              <a:rPr lang="hu-HU" dirty="0" err="1" smtClean="0"/>
              <a:t>case</a:t>
            </a:r>
            <a:r>
              <a:rPr lang="hu-HU" dirty="0" smtClean="0"/>
              <a:t>: video </a:t>
            </a:r>
            <a:r>
              <a:rPr lang="hu-HU" dirty="0" err="1" smtClean="0"/>
              <a:t>generation</a:t>
            </a:r>
            <a:r>
              <a:rPr lang="hu-HU" dirty="0" smtClean="0"/>
              <a:t>, a </a:t>
            </a:r>
            <a:r>
              <a:rPr lang="hu-HU" dirty="0" err="1" smtClean="0"/>
              <a:t>cohesive</a:t>
            </a:r>
            <a:r>
              <a:rPr lang="hu-HU" dirty="0" smtClean="0"/>
              <a:t> </a:t>
            </a:r>
            <a:r>
              <a:rPr lang="hu-HU" dirty="0" err="1" smtClean="0"/>
              <a:t>sequence</a:t>
            </a:r>
            <a:r>
              <a:rPr lang="hu-HU" dirty="0" smtClean="0"/>
              <a:t> of </a:t>
            </a:r>
            <a:r>
              <a:rPr lang="hu-HU" dirty="0" err="1" smtClean="0"/>
              <a:t>such</a:t>
            </a:r>
            <a:r>
              <a:rPr lang="hu-HU" dirty="0" smtClean="0"/>
              <a:t> </a:t>
            </a:r>
            <a:r>
              <a:rPr lang="hu-HU" dirty="0" err="1" smtClean="0"/>
              <a:t>individual</a:t>
            </a:r>
            <a:r>
              <a:rPr lang="hu-HU" dirty="0" smtClean="0"/>
              <a:t> </a:t>
            </a:r>
            <a:r>
              <a:rPr lang="hu-HU" dirty="0" err="1" smtClean="0"/>
              <a:t>images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155578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Training</a:t>
            </a:r>
            <a:r>
              <a:rPr lang="hu-HU" dirty="0" smtClean="0"/>
              <a:t> a </a:t>
            </a:r>
            <a:r>
              <a:rPr lang="hu-HU" dirty="0" err="1" smtClean="0"/>
              <a:t>GAN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The </a:t>
            </a:r>
            <a:r>
              <a:rPr lang="en-GB" dirty="0"/>
              <a:t>generator’s goal is to produce images that are </a:t>
            </a:r>
            <a:r>
              <a:rPr lang="en-GB" b="1" dirty="0"/>
              <a:t>indistinguishable from real </a:t>
            </a:r>
            <a:r>
              <a:rPr lang="en-GB" b="1" dirty="0" smtClean="0"/>
              <a:t>ones</a:t>
            </a:r>
            <a:r>
              <a:rPr lang="en-GB" dirty="0" smtClean="0"/>
              <a:t>.</a:t>
            </a:r>
            <a:endParaRPr lang="hu-HU" dirty="0" smtClean="0"/>
          </a:p>
          <a:p>
            <a:r>
              <a:rPr lang="en-GB" dirty="0" smtClean="0"/>
              <a:t>The </a:t>
            </a:r>
            <a:r>
              <a:rPr lang="en-GB" dirty="0"/>
              <a:t>discriminator’s goal is to </a:t>
            </a:r>
            <a:r>
              <a:rPr lang="en-GB" b="1" dirty="0"/>
              <a:t>accurately distinguish </a:t>
            </a:r>
            <a:r>
              <a:rPr lang="en-GB" dirty="0"/>
              <a:t>generated images from real ones.</a:t>
            </a:r>
          </a:p>
          <a:p>
            <a:r>
              <a:rPr lang="en-GB" dirty="0"/>
              <a:t>Training of a </a:t>
            </a:r>
            <a:r>
              <a:rPr lang="en-GB" dirty="0" err="1"/>
              <a:t>GAN</a:t>
            </a:r>
            <a:r>
              <a:rPr lang="en-GB" dirty="0"/>
              <a:t> would be </a:t>
            </a:r>
            <a:r>
              <a:rPr lang="en-GB" b="1" dirty="0"/>
              <a:t>successful</a:t>
            </a:r>
            <a:r>
              <a:rPr lang="en-GB" dirty="0"/>
              <a:t> if the generator produced images that the discriminator </a:t>
            </a:r>
            <a:r>
              <a:rPr lang="en-GB" b="1" dirty="0"/>
              <a:t>could not tell apart</a:t>
            </a:r>
            <a:r>
              <a:rPr lang="en-GB" dirty="0"/>
              <a:t> from the real images.</a:t>
            </a:r>
          </a:p>
          <a:p>
            <a:pPr lvl="1"/>
            <a:r>
              <a:rPr lang="en-GB" dirty="0"/>
              <a:t>If we train the discriminator on an equal number of real and generated images, then for test images — both real and generated — it would classify them as real and fake with 50–50% probability each.</a:t>
            </a:r>
          </a:p>
          <a:p>
            <a:r>
              <a:rPr lang="en-GB" dirty="0"/>
              <a:t>In practice, however, </a:t>
            </a:r>
            <a:r>
              <a:rPr lang="en-GB" dirty="0" err="1"/>
              <a:t>GAN</a:t>
            </a:r>
            <a:r>
              <a:rPr lang="en-GB" dirty="0"/>
              <a:t> training rarely reaches this ideal </a:t>
            </a:r>
            <a:r>
              <a:rPr lang="en-GB" dirty="0" smtClean="0"/>
              <a:t>state</a:t>
            </a:r>
            <a:r>
              <a:rPr lang="hu-HU" dirty="0" smtClean="0"/>
              <a:t>. </a:t>
            </a:r>
            <a:r>
              <a:rPr lang="hu-HU" dirty="0"/>
              <a:t>T</a:t>
            </a:r>
            <a:r>
              <a:rPr lang="en-GB" dirty="0" smtClean="0"/>
              <a:t>he </a:t>
            </a:r>
            <a:r>
              <a:rPr lang="en-GB" dirty="0"/>
              <a:t>discriminator usually achieves an accuracy close to 1, meaning it can </a:t>
            </a:r>
            <a:r>
              <a:rPr lang="en-GB" dirty="0" smtClean="0"/>
              <a:t>reliably </a:t>
            </a:r>
            <a:r>
              <a:rPr lang="en-GB" dirty="0"/>
              <a:t>tell the two classes apart.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2185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Developments</a:t>
            </a:r>
            <a:r>
              <a:rPr lang="hu-HU" dirty="0" smtClean="0"/>
              <a:t> of </a:t>
            </a:r>
            <a:r>
              <a:rPr lang="hu-HU" dirty="0" err="1" smtClean="0"/>
              <a:t>GAN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err="1" smtClean="0"/>
              <a:t>GAN</a:t>
            </a:r>
            <a:r>
              <a:rPr lang="hu-HU" dirty="0" smtClean="0"/>
              <a:t> </a:t>
            </a:r>
            <a:r>
              <a:rPr lang="hu-HU" dirty="0" err="1" smtClean="0"/>
              <a:t>was</a:t>
            </a:r>
            <a:r>
              <a:rPr lang="hu-HU" dirty="0" smtClean="0"/>
              <a:t> </a:t>
            </a:r>
            <a:r>
              <a:rPr lang="hu-HU" dirty="0" err="1" smtClean="0"/>
              <a:t>invented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2014,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became</a:t>
            </a:r>
            <a:r>
              <a:rPr lang="hu-HU" dirty="0" smtClean="0"/>
              <a:t>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popular</a:t>
            </a:r>
            <a:r>
              <a:rPr lang="hu-HU" dirty="0" smtClean="0"/>
              <a:t> a </a:t>
            </a:r>
            <a:r>
              <a:rPr lang="hu-HU" dirty="0" err="1" smtClean="0"/>
              <a:t>few</a:t>
            </a:r>
            <a:r>
              <a:rPr lang="hu-HU" dirty="0" smtClean="0"/>
              <a:t> </a:t>
            </a:r>
            <a:r>
              <a:rPr lang="hu-HU" dirty="0" err="1" smtClean="0"/>
              <a:t>years</a:t>
            </a:r>
            <a:r>
              <a:rPr lang="hu-HU" dirty="0" smtClean="0"/>
              <a:t> </a:t>
            </a:r>
            <a:r>
              <a:rPr lang="hu-HU" dirty="0" err="1" smtClean="0"/>
              <a:t>later</a:t>
            </a:r>
            <a:r>
              <a:rPr lang="hu-HU" dirty="0" smtClean="0"/>
              <a:t>, starting </a:t>
            </a:r>
            <a:r>
              <a:rPr lang="hu-HU" dirty="0" err="1" smtClean="0"/>
              <a:t>in</a:t>
            </a:r>
            <a:r>
              <a:rPr lang="hu-HU" dirty="0" smtClean="0"/>
              <a:t> 2017 </a:t>
            </a:r>
            <a:r>
              <a:rPr lang="hu-HU" dirty="0" err="1" smtClean="0"/>
              <a:t>in</a:t>
            </a:r>
            <a:r>
              <a:rPr lang="hu-HU" dirty="0" smtClean="0"/>
              <a:t> image </a:t>
            </a:r>
            <a:r>
              <a:rPr lang="hu-HU" dirty="0" err="1" smtClean="0"/>
              <a:t>generation</a:t>
            </a:r>
            <a:endParaRPr lang="hu-HU" dirty="0" smtClean="0"/>
          </a:p>
          <a:p>
            <a:pPr lvl="1"/>
            <a:r>
              <a:rPr lang="hu-HU" dirty="0" smtClean="0"/>
              <a:t>(</a:t>
            </a:r>
            <a:r>
              <a:rPr lang="hu-HU" dirty="0" err="1" smtClean="0"/>
              <a:t>at</a:t>
            </a:r>
            <a:r>
              <a:rPr lang="hu-HU" dirty="0" smtClean="0"/>
              <a:t> </a:t>
            </a:r>
            <a:r>
              <a:rPr lang="hu-HU" dirty="0" err="1" smtClean="0"/>
              <a:t>least</a:t>
            </a:r>
            <a:r>
              <a:rPr lang="hu-HU" dirty="0" smtClean="0"/>
              <a:t>) </a:t>
            </a:r>
            <a:r>
              <a:rPr lang="hu-HU" dirty="0" err="1" smtClean="0"/>
              <a:t>hundreds</a:t>
            </a:r>
            <a:r>
              <a:rPr lang="hu-HU" dirty="0" smtClean="0"/>
              <a:t> of </a:t>
            </a:r>
            <a:r>
              <a:rPr lang="hu-HU" dirty="0" err="1" smtClean="0"/>
              <a:t>various</a:t>
            </a:r>
            <a:r>
              <a:rPr lang="hu-HU" dirty="0" smtClean="0"/>
              <a:t> </a:t>
            </a:r>
            <a:r>
              <a:rPr lang="hu-HU" dirty="0" err="1" smtClean="0"/>
              <a:t>versions</a:t>
            </a:r>
            <a:r>
              <a:rPr lang="hu-HU" dirty="0" smtClean="0"/>
              <a:t> </a:t>
            </a:r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been</a:t>
            </a:r>
            <a:r>
              <a:rPr lang="hu-HU" dirty="0" smtClean="0"/>
              <a:t> </a:t>
            </a:r>
            <a:r>
              <a:rPr lang="hu-HU" dirty="0" err="1" smtClean="0"/>
              <a:t>proposed</a:t>
            </a:r>
            <a:r>
              <a:rPr lang="hu-HU" dirty="0" smtClean="0"/>
              <a:t> (</a:t>
            </a:r>
            <a:r>
              <a:rPr lang="hu-HU" dirty="0" err="1" smtClean="0"/>
              <a:t>WGAN</a:t>
            </a:r>
            <a:r>
              <a:rPr lang="hu-HU" dirty="0" smtClean="0"/>
              <a:t>, </a:t>
            </a:r>
            <a:r>
              <a:rPr lang="hu-HU" dirty="0" err="1" smtClean="0"/>
              <a:t>StyleGAN</a:t>
            </a:r>
            <a:r>
              <a:rPr lang="hu-HU" dirty="0" smtClean="0"/>
              <a:t>, </a:t>
            </a:r>
            <a:r>
              <a:rPr lang="hu-HU" dirty="0" err="1" smtClean="0"/>
              <a:t>Progressive</a:t>
            </a:r>
            <a:r>
              <a:rPr lang="hu-HU" dirty="0" smtClean="0"/>
              <a:t> </a:t>
            </a:r>
            <a:r>
              <a:rPr lang="hu-HU" dirty="0" err="1" smtClean="0"/>
              <a:t>GAN</a:t>
            </a:r>
            <a:r>
              <a:rPr lang="hu-HU" dirty="0" smtClean="0"/>
              <a:t>, etc.)</a:t>
            </a:r>
          </a:p>
          <a:p>
            <a:pPr lvl="1"/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basic</a:t>
            </a:r>
            <a:r>
              <a:rPr lang="hu-HU" dirty="0" smtClean="0"/>
              <a:t> idea, </a:t>
            </a:r>
            <a:r>
              <a:rPr lang="hu-HU" dirty="0" err="1" smtClean="0"/>
              <a:t>combining</a:t>
            </a:r>
            <a:r>
              <a:rPr lang="hu-HU" dirty="0" smtClean="0"/>
              <a:t> a </a:t>
            </a:r>
            <a:r>
              <a:rPr lang="hu-HU" dirty="0" err="1" smtClean="0"/>
              <a:t>discriminator</a:t>
            </a:r>
            <a:r>
              <a:rPr lang="hu-HU" dirty="0" smtClean="0"/>
              <a:t> and a </a:t>
            </a:r>
            <a:r>
              <a:rPr lang="hu-HU" dirty="0" err="1" smtClean="0"/>
              <a:t>generator</a:t>
            </a:r>
            <a:r>
              <a:rPr lang="hu-HU" dirty="0" smtClean="0"/>
              <a:t>,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always</a:t>
            </a:r>
            <a:r>
              <a:rPr lang="hu-HU" dirty="0" smtClean="0"/>
              <a:t> </a:t>
            </a:r>
            <a:r>
              <a:rPr lang="hu-HU" dirty="0" err="1" smtClean="0"/>
              <a:t>present</a:t>
            </a:r>
            <a:endParaRPr lang="hu-HU" dirty="0" smtClean="0"/>
          </a:p>
          <a:p>
            <a:pPr lvl="1"/>
            <a:r>
              <a:rPr lang="hu-HU" dirty="0" err="1" smtClean="0"/>
              <a:t>details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implementation</a:t>
            </a:r>
            <a:r>
              <a:rPr lang="hu-HU" dirty="0" smtClean="0"/>
              <a:t> </a:t>
            </a:r>
            <a:r>
              <a:rPr lang="hu-HU" dirty="0" err="1" smtClean="0"/>
              <a:t>were</a:t>
            </a:r>
            <a:r>
              <a:rPr lang="hu-HU" dirty="0" smtClean="0"/>
              <a:t> </a:t>
            </a:r>
            <a:r>
              <a:rPr lang="hu-HU" dirty="0" err="1" smtClean="0"/>
              <a:t>refined</a:t>
            </a:r>
            <a:endParaRPr lang="hu-HU" dirty="0" smtClean="0"/>
          </a:p>
          <a:p>
            <a:pPr lvl="2"/>
            <a:r>
              <a:rPr lang="hu-HU" dirty="0" err="1" smtClean="0"/>
              <a:t>details</a:t>
            </a:r>
            <a:r>
              <a:rPr lang="hu-HU" dirty="0" smtClean="0"/>
              <a:t> of </a:t>
            </a:r>
            <a:r>
              <a:rPr lang="hu-HU" dirty="0" err="1" smtClean="0"/>
              <a:t>training</a:t>
            </a:r>
            <a:r>
              <a:rPr lang="hu-HU" dirty="0" smtClean="0"/>
              <a:t> </a:t>
            </a:r>
            <a:r>
              <a:rPr lang="hu-HU" dirty="0" err="1" smtClean="0"/>
              <a:t>procedure</a:t>
            </a:r>
            <a:endParaRPr lang="hu-HU" dirty="0" smtClean="0"/>
          </a:p>
          <a:p>
            <a:pPr lvl="2"/>
            <a:r>
              <a:rPr lang="hu-HU" dirty="0" err="1" smtClean="0"/>
              <a:t>generator</a:t>
            </a:r>
            <a:r>
              <a:rPr lang="hu-HU" dirty="0" smtClean="0"/>
              <a:t> </a:t>
            </a:r>
            <a:r>
              <a:rPr lang="hu-HU" dirty="0" err="1" smtClean="0"/>
              <a:t>uses</a:t>
            </a:r>
            <a:r>
              <a:rPr lang="hu-HU" dirty="0" smtClean="0"/>
              <a:t> </a:t>
            </a:r>
            <a:r>
              <a:rPr lang="hu-HU" dirty="0" err="1" smtClean="0"/>
              <a:t>different</a:t>
            </a:r>
            <a:r>
              <a:rPr lang="hu-HU" dirty="0" smtClean="0"/>
              <a:t> </a:t>
            </a:r>
            <a:r>
              <a:rPr lang="hu-HU" dirty="0" err="1" smtClean="0"/>
              <a:t>neural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architectures</a:t>
            </a:r>
            <a:endParaRPr lang="hu-HU" dirty="0" smtClean="0"/>
          </a:p>
          <a:p>
            <a:pPr lvl="1"/>
            <a:r>
              <a:rPr lang="hu-HU" dirty="0" err="1" smtClean="0"/>
              <a:t>conditional</a:t>
            </a:r>
            <a:r>
              <a:rPr lang="hu-HU" dirty="0" smtClean="0"/>
              <a:t> </a:t>
            </a:r>
            <a:r>
              <a:rPr lang="hu-HU" dirty="0" err="1" smtClean="0"/>
              <a:t>generation</a:t>
            </a:r>
            <a:r>
              <a:rPr lang="hu-HU" dirty="0" smtClean="0"/>
              <a:t>:</a:t>
            </a:r>
          </a:p>
          <a:p>
            <a:pPr lvl="2"/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generator</a:t>
            </a:r>
            <a:r>
              <a:rPr lang="hu-HU" dirty="0" smtClean="0"/>
              <a:t> </a:t>
            </a:r>
            <a:r>
              <a:rPr lang="hu-HU" dirty="0" err="1" smtClean="0"/>
              <a:t>does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generate</a:t>
            </a:r>
            <a:r>
              <a:rPr lang="hu-HU" dirty="0" smtClean="0"/>
              <a:t> an </a:t>
            </a:r>
            <a:r>
              <a:rPr lang="hu-HU" dirty="0" err="1" smtClean="0"/>
              <a:t>arbitrary</a:t>
            </a:r>
            <a:r>
              <a:rPr lang="hu-HU" dirty="0" smtClean="0"/>
              <a:t> image,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one</a:t>
            </a:r>
            <a:r>
              <a:rPr lang="hu-HU" dirty="0" smtClean="0"/>
              <a:t> out of a </a:t>
            </a:r>
            <a:r>
              <a:rPr lang="hu-HU" dirty="0" err="1" smtClean="0"/>
              <a:t>set</a:t>
            </a:r>
            <a:r>
              <a:rPr lang="hu-HU" dirty="0" smtClean="0"/>
              <a:t> of </a:t>
            </a:r>
            <a:r>
              <a:rPr lang="hu-HU" dirty="0" err="1" smtClean="0"/>
              <a:t>several</a:t>
            </a:r>
            <a:r>
              <a:rPr lang="hu-HU" dirty="0" smtClean="0"/>
              <a:t> </a:t>
            </a:r>
            <a:r>
              <a:rPr lang="hu-HU" dirty="0" err="1" smtClean="0"/>
              <a:t>classes</a:t>
            </a:r>
            <a:r>
              <a:rPr lang="hu-HU" dirty="0" smtClean="0"/>
              <a:t>, </a:t>
            </a:r>
            <a:r>
              <a:rPr lang="hu-HU" dirty="0" err="1" smtClean="0"/>
              <a:t>e.g</a:t>
            </a:r>
            <a:r>
              <a:rPr lang="hu-HU" dirty="0" smtClean="0"/>
              <a:t>. a dog</a:t>
            </a:r>
          </a:p>
          <a:p>
            <a:pPr lvl="2"/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discriminator</a:t>
            </a:r>
            <a:r>
              <a:rPr lang="hu-HU" dirty="0" smtClean="0"/>
              <a:t> </a:t>
            </a:r>
            <a:r>
              <a:rPr lang="hu-HU" dirty="0" err="1" smtClean="0"/>
              <a:t>does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just</a:t>
            </a:r>
            <a:r>
              <a:rPr lang="hu-HU" dirty="0" smtClean="0"/>
              <a:t> </a:t>
            </a:r>
            <a:r>
              <a:rPr lang="hu-HU" dirty="0" err="1" smtClean="0"/>
              <a:t>decide</a:t>
            </a:r>
            <a:r>
              <a:rPr lang="hu-HU" dirty="0" smtClean="0"/>
              <a:t> </a:t>
            </a:r>
            <a:r>
              <a:rPr lang="hu-HU" dirty="0" err="1" smtClean="0"/>
              <a:t>whether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image is </a:t>
            </a:r>
            <a:r>
              <a:rPr lang="hu-HU" dirty="0" err="1" smtClean="0"/>
              <a:t>real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generated</a:t>
            </a:r>
            <a:r>
              <a:rPr lang="hu-HU" dirty="0" smtClean="0"/>
              <a:t>,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also</a:t>
            </a:r>
            <a:r>
              <a:rPr lang="hu-HU" dirty="0" smtClean="0"/>
              <a:t> </a:t>
            </a:r>
            <a:r>
              <a:rPr lang="hu-HU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class</a:t>
            </a:r>
            <a:r>
              <a:rPr lang="hu-HU" dirty="0" smtClean="0"/>
              <a:t> of </a:t>
            </a:r>
            <a:r>
              <a:rPr lang="hu-HU" dirty="0" err="1" smtClean="0"/>
              <a:t>object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depicts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3730393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3600" dirty="0" err="1" smtClean="0"/>
              <a:t>GAN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93203" y="1268760"/>
            <a:ext cx="8229600" cy="4525963"/>
          </a:xfrm>
        </p:spPr>
        <p:txBody>
          <a:bodyPr/>
          <a:lstStyle/>
          <a:p>
            <a:r>
              <a:rPr lang="hu-HU" sz="1600" dirty="0" err="1" smtClean="0"/>
              <a:t>Especially</a:t>
            </a:r>
            <a:r>
              <a:rPr lang="hu-HU" sz="1600" dirty="0" smtClean="0"/>
              <a:t> </a:t>
            </a:r>
            <a:r>
              <a:rPr lang="hu-HU" sz="1600" dirty="0" err="1" smtClean="0"/>
              <a:t>good</a:t>
            </a:r>
            <a:r>
              <a:rPr lang="hu-HU" sz="1600" dirty="0" smtClean="0"/>
              <a:t> </a:t>
            </a:r>
            <a:r>
              <a:rPr lang="hu-HU" sz="1600" dirty="0" err="1" smtClean="0"/>
              <a:t>at</a:t>
            </a:r>
            <a:r>
              <a:rPr lang="hu-HU" sz="1600" dirty="0" smtClean="0"/>
              <a:t> </a:t>
            </a:r>
            <a:r>
              <a:rPr lang="hu-HU" sz="1600" dirty="0" err="1" smtClean="0"/>
              <a:t>generating</a:t>
            </a:r>
            <a:r>
              <a:rPr lang="hu-HU" sz="1600" dirty="0" smtClean="0"/>
              <a:t> </a:t>
            </a:r>
            <a:r>
              <a:rPr lang="hu-HU" sz="1600" dirty="0" err="1" smtClean="0"/>
              <a:t>faces</a:t>
            </a:r>
            <a:r>
              <a:rPr lang="hu-HU" sz="1600" dirty="0" smtClean="0"/>
              <a:t>, </a:t>
            </a:r>
            <a:r>
              <a:rPr lang="hu-HU" sz="1600" dirty="0" err="1" smtClean="0"/>
              <a:t>but</a:t>
            </a:r>
            <a:r>
              <a:rPr lang="hu-HU" sz="1600" dirty="0" smtClean="0"/>
              <a:t> </a:t>
            </a:r>
            <a:r>
              <a:rPr lang="hu-HU" sz="1600" dirty="0" err="1" smtClean="0"/>
              <a:t>also</a:t>
            </a:r>
            <a:r>
              <a:rPr lang="hu-HU" sz="1600" dirty="0" smtClean="0"/>
              <a:t> </a:t>
            </a:r>
            <a:r>
              <a:rPr lang="hu-HU" sz="1600" dirty="0" err="1" smtClean="0"/>
              <a:t>used</a:t>
            </a:r>
            <a:r>
              <a:rPr lang="hu-HU" sz="1600" dirty="0" smtClean="0"/>
              <a:t> </a:t>
            </a:r>
            <a:r>
              <a:rPr lang="hu-HU" sz="1600" dirty="0" err="1" smtClean="0"/>
              <a:t>successfully</a:t>
            </a:r>
            <a:r>
              <a:rPr lang="hu-HU" sz="1600" dirty="0" smtClean="0"/>
              <a:t> </a:t>
            </a:r>
            <a:r>
              <a:rPr lang="hu-HU" sz="1600" dirty="0" err="1" smtClean="0"/>
              <a:t>for</a:t>
            </a:r>
            <a:r>
              <a:rPr lang="hu-HU" sz="1600" dirty="0" smtClean="0"/>
              <a:t> </a:t>
            </a:r>
            <a:r>
              <a:rPr lang="hu-HU" sz="1600" dirty="0" err="1" smtClean="0"/>
              <a:t>generating</a:t>
            </a:r>
            <a:r>
              <a:rPr lang="hu-HU" sz="1600" dirty="0" smtClean="0"/>
              <a:t> </a:t>
            </a:r>
            <a:r>
              <a:rPr lang="hu-HU" sz="1600" dirty="0" err="1" smtClean="0"/>
              <a:t>other</a:t>
            </a:r>
            <a:r>
              <a:rPr lang="hu-HU" sz="1600" dirty="0" smtClean="0"/>
              <a:t> </a:t>
            </a:r>
            <a:r>
              <a:rPr lang="hu-HU" sz="1600" dirty="0" err="1" smtClean="0"/>
              <a:t>things</a:t>
            </a:r>
            <a:r>
              <a:rPr lang="hu-HU" sz="1600" dirty="0" smtClean="0"/>
              <a:t>: </a:t>
            </a:r>
            <a:r>
              <a:rPr lang="hu-HU" sz="1600" dirty="0" err="1" smtClean="0"/>
              <a:t>bedrooms</a:t>
            </a:r>
            <a:r>
              <a:rPr lang="hu-HU" sz="1600" dirty="0" smtClean="0"/>
              <a:t>, </a:t>
            </a:r>
            <a:r>
              <a:rPr lang="hu-HU" sz="1600" dirty="0" err="1" smtClean="0"/>
              <a:t>cars</a:t>
            </a:r>
            <a:r>
              <a:rPr lang="hu-HU" sz="1600" dirty="0" smtClean="0"/>
              <a:t>, etc.</a:t>
            </a:r>
          </a:p>
          <a:p>
            <a:r>
              <a:rPr lang="hu-HU" sz="1600" dirty="0" err="1" smtClean="0"/>
              <a:t>Source</a:t>
            </a:r>
            <a:r>
              <a:rPr lang="hu-HU" sz="1600" dirty="0" smtClean="0"/>
              <a:t>: </a:t>
            </a:r>
            <a:r>
              <a:rPr lang="hu-HU" sz="1600" dirty="0" err="1" smtClean="0"/>
              <a:t>Karras</a:t>
            </a:r>
            <a:r>
              <a:rPr lang="hu-HU" sz="1600" dirty="0"/>
              <a:t> </a:t>
            </a:r>
            <a:r>
              <a:rPr lang="hu-HU" sz="1600" dirty="0" smtClean="0"/>
              <a:t>et </a:t>
            </a:r>
            <a:r>
              <a:rPr lang="hu-HU" sz="1600" dirty="0" err="1" smtClean="0"/>
              <a:t>al</a:t>
            </a:r>
            <a:r>
              <a:rPr lang="hu-HU" sz="1600" dirty="0" smtClean="0"/>
              <a:t>.: </a:t>
            </a:r>
            <a:r>
              <a:rPr lang="en-GB" sz="1600" i="1" dirty="0">
                <a:hlinkClick r:id="rId2"/>
              </a:rPr>
              <a:t>A Style-Based Generator Architecture for Generative Adversarial </a:t>
            </a:r>
            <a:r>
              <a:rPr lang="en-GB" sz="1600" i="1" dirty="0" smtClean="0">
                <a:hlinkClick r:id="rId2"/>
              </a:rPr>
              <a:t>Networks</a:t>
            </a:r>
            <a:r>
              <a:rPr lang="hu-HU" sz="1600" i="1" dirty="0" smtClean="0"/>
              <a:t>, </a:t>
            </a:r>
            <a:r>
              <a:rPr lang="hu-HU" sz="1600" dirty="0" smtClean="0"/>
              <a:t>2018</a:t>
            </a:r>
            <a:endParaRPr lang="en-GB" sz="1600" dirty="0"/>
          </a:p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06570"/>
            <a:ext cx="7374959" cy="1987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437112"/>
            <a:ext cx="6295016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7274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The „</a:t>
            </a:r>
            <a:r>
              <a:rPr lang="hu-HU" dirty="0" err="1" smtClean="0"/>
              <a:t>Uncanny</a:t>
            </a:r>
            <a:r>
              <a:rPr lang="hu-HU" dirty="0" smtClean="0"/>
              <a:t> Valley</a:t>
            </a:r>
            <a:r>
              <a:rPr lang="hu-HU" dirty="0"/>
              <a:t>” </a:t>
            </a:r>
            <a:r>
              <a:rPr lang="hu-HU" dirty="0" err="1" smtClean="0"/>
              <a:t>Effect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dirty="0" err="1" smtClean="0"/>
              <a:t>It</a:t>
            </a:r>
            <a:r>
              <a:rPr lang="hu-HU" sz="1800" dirty="0" smtClean="0"/>
              <a:t> </a:t>
            </a:r>
            <a:r>
              <a:rPr lang="hu-HU" sz="1800" dirty="0" err="1" smtClean="0"/>
              <a:t>was</a:t>
            </a:r>
            <a:r>
              <a:rPr lang="hu-HU" sz="1800" dirty="0" smtClean="0"/>
              <a:t> </a:t>
            </a:r>
            <a:r>
              <a:rPr lang="hu-HU" sz="1800" dirty="0" err="1" smtClean="0"/>
              <a:t>first</a:t>
            </a:r>
            <a:r>
              <a:rPr lang="hu-HU" sz="1800" dirty="0" smtClean="0"/>
              <a:t> </a:t>
            </a:r>
            <a:r>
              <a:rPr lang="hu-HU" sz="1800" dirty="0" err="1" smtClean="0"/>
              <a:t>recognised</a:t>
            </a:r>
            <a:r>
              <a:rPr lang="hu-HU" sz="1800" dirty="0" smtClean="0"/>
              <a:t> </a:t>
            </a:r>
            <a:r>
              <a:rPr lang="hu-HU" sz="1800" dirty="0" err="1" smtClean="0"/>
              <a:t>in</a:t>
            </a:r>
            <a:r>
              <a:rPr lang="hu-HU" sz="1800" dirty="0" smtClean="0"/>
              <a:t> </a:t>
            </a:r>
            <a:r>
              <a:rPr lang="hu-HU" sz="1800" dirty="0" err="1" smtClean="0"/>
              <a:t>robotics</a:t>
            </a:r>
            <a:r>
              <a:rPr lang="hu-HU" sz="1800" dirty="0" smtClean="0"/>
              <a:t> </a:t>
            </a:r>
            <a:r>
              <a:rPr lang="hu-HU" sz="1800" dirty="0" err="1" smtClean="0"/>
              <a:t>that</a:t>
            </a:r>
            <a:r>
              <a:rPr lang="hu-HU" sz="1800" dirty="0" smtClean="0"/>
              <a:t> </a:t>
            </a:r>
            <a:r>
              <a:rPr lang="hu-HU" sz="1800" dirty="0" err="1" smtClean="0"/>
              <a:t>as</a:t>
            </a:r>
            <a:r>
              <a:rPr lang="hu-HU" sz="1800" dirty="0" smtClean="0"/>
              <a:t> an </a:t>
            </a:r>
            <a:r>
              <a:rPr lang="hu-HU" sz="1800" dirty="0" err="1" smtClean="0"/>
              <a:t>artificial</a:t>
            </a:r>
            <a:r>
              <a:rPr lang="hu-HU" sz="1800" dirty="0" smtClean="0"/>
              <a:t> (</a:t>
            </a:r>
            <a:r>
              <a:rPr lang="hu-HU" sz="1800" dirty="0" err="1" smtClean="0"/>
              <a:t>robotic</a:t>
            </a:r>
            <a:r>
              <a:rPr lang="hu-HU" sz="1800" dirty="0" smtClean="0"/>
              <a:t>) </a:t>
            </a:r>
            <a:r>
              <a:rPr lang="hu-HU" sz="1800" dirty="0" err="1" smtClean="0"/>
              <a:t>face</a:t>
            </a:r>
            <a:r>
              <a:rPr lang="hu-HU" sz="1800" dirty="0" smtClean="0"/>
              <a:t> </a:t>
            </a:r>
            <a:r>
              <a:rPr lang="hu-HU" sz="1800" dirty="0" err="1" smtClean="0"/>
              <a:t>or</a:t>
            </a:r>
            <a:r>
              <a:rPr lang="hu-HU" sz="1800" dirty="0" smtClean="0"/>
              <a:t> body part </a:t>
            </a:r>
            <a:r>
              <a:rPr lang="hu-HU" sz="1800" dirty="0" err="1" smtClean="0"/>
              <a:t>starts</a:t>
            </a:r>
            <a:r>
              <a:rPr lang="hu-HU" sz="1800" dirty="0" smtClean="0"/>
              <a:t> </a:t>
            </a:r>
            <a:r>
              <a:rPr lang="hu-HU" sz="1800" dirty="0" err="1" smtClean="0"/>
              <a:t>to</a:t>
            </a:r>
            <a:r>
              <a:rPr lang="hu-HU" sz="1800" dirty="0" smtClean="0"/>
              <a:t> </a:t>
            </a:r>
            <a:r>
              <a:rPr lang="hu-HU" sz="1800" dirty="0" err="1" smtClean="0"/>
              <a:t>look</a:t>
            </a:r>
            <a:r>
              <a:rPr lang="hu-HU" sz="1800" dirty="0" smtClean="0"/>
              <a:t> mor</a:t>
            </a:r>
            <a:r>
              <a:rPr lang="hu-HU" sz="1800" dirty="0" smtClean="0"/>
              <a:t>e and more </a:t>
            </a:r>
            <a:r>
              <a:rPr lang="hu-HU" sz="1800" dirty="0" err="1" smtClean="0"/>
              <a:t>like</a:t>
            </a:r>
            <a:r>
              <a:rPr lang="hu-HU" sz="1800" dirty="0" smtClean="0"/>
              <a:t> </a:t>
            </a:r>
            <a:r>
              <a:rPr lang="hu-HU" sz="1800" dirty="0" err="1" smtClean="0"/>
              <a:t>that</a:t>
            </a:r>
            <a:r>
              <a:rPr lang="hu-HU" sz="1800" dirty="0" smtClean="0"/>
              <a:t> of a human (</a:t>
            </a:r>
            <a:r>
              <a:rPr lang="hu-HU" sz="1800" dirty="0" err="1" smtClean="0"/>
              <a:t>or</a:t>
            </a:r>
            <a:r>
              <a:rPr lang="hu-HU" sz="1800" dirty="0" smtClean="0"/>
              <a:t> </a:t>
            </a:r>
            <a:r>
              <a:rPr lang="hu-HU" sz="1800" dirty="0" err="1" smtClean="0"/>
              <a:t>animal</a:t>
            </a:r>
            <a:r>
              <a:rPr lang="hu-HU" sz="1800" dirty="0" smtClean="0"/>
              <a:t>), </a:t>
            </a:r>
            <a:r>
              <a:rPr lang="hu-HU" sz="1800" dirty="0" err="1" smtClean="0"/>
              <a:t>the</a:t>
            </a:r>
            <a:r>
              <a:rPr lang="hu-HU" sz="1800" dirty="0" smtClean="0"/>
              <a:t> more </a:t>
            </a:r>
            <a:r>
              <a:rPr lang="hu-HU" sz="1800" dirty="0" err="1" smtClean="0"/>
              <a:t>appealing</a:t>
            </a:r>
            <a:r>
              <a:rPr lang="hu-HU" sz="1800" dirty="0" smtClean="0"/>
              <a:t> </a:t>
            </a:r>
            <a:r>
              <a:rPr lang="hu-HU" sz="1800" dirty="0" err="1" smtClean="0"/>
              <a:t>it</a:t>
            </a:r>
            <a:r>
              <a:rPr lang="hu-HU" sz="1800" dirty="0" smtClean="0"/>
              <a:t> </a:t>
            </a:r>
            <a:r>
              <a:rPr lang="hu-HU" sz="1800" dirty="0" err="1" smtClean="0"/>
              <a:t>it</a:t>
            </a:r>
            <a:r>
              <a:rPr lang="hu-HU" sz="1800" dirty="0" smtClean="0"/>
              <a:t> </a:t>
            </a:r>
            <a:r>
              <a:rPr lang="hu-HU" sz="1800" dirty="0" err="1" smtClean="0"/>
              <a:t>to</a:t>
            </a:r>
            <a:r>
              <a:rPr lang="hu-HU" sz="1800" dirty="0" smtClean="0"/>
              <a:t> </a:t>
            </a:r>
            <a:r>
              <a:rPr lang="hu-HU" sz="1800" dirty="0" err="1" smtClean="0"/>
              <a:t>humans</a:t>
            </a:r>
            <a:r>
              <a:rPr lang="hu-HU" sz="1800" dirty="0" smtClean="0"/>
              <a:t>.</a:t>
            </a:r>
            <a:endParaRPr lang="hu-HU" sz="1800" dirty="0" smtClean="0"/>
          </a:p>
          <a:p>
            <a:pPr lvl="1"/>
            <a:r>
              <a:rPr lang="hu-HU" sz="1400" dirty="0" err="1" smtClean="0"/>
              <a:t>Mori</a:t>
            </a:r>
            <a:r>
              <a:rPr lang="hu-HU" sz="1400" dirty="0" smtClean="0"/>
              <a:t>, </a:t>
            </a:r>
            <a:r>
              <a:rPr lang="en-GB" sz="1400" i="1" dirty="0" err="1">
                <a:hlinkClick r:id="rId2"/>
              </a:rPr>
              <a:t>Bukimi</a:t>
            </a:r>
            <a:r>
              <a:rPr lang="en-GB" sz="1400" i="1" dirty="0">
                <a:hlinkClick r:id="rId2"/>
              </a:rPr>
              <a:t> no </a:t>
            </a:r>
            <a:r>
              <a:rPr lang="en-GB" sz="1400" i="1" dirty="0" err="1" smtClean="0">
                <a:hlinkClick r:id="rId2"/>
              </a:rPr>
              <a:t>tani</a:t>
            </a:r>
            <a:r>
              <a:rPr lang="hu-HU" sz="1400" i="1" dirty="0" smtClean="0">
                <a:hlinkClick r:id="rId2"/>
              </a:rPr>
              <a:t> [</a:t>
            </a:r>
            <a:r>
              <a:rPr lang="hu-HU" sz="1400" i="1" dirty="0" err="1" smtClean="0">
                <a:hlinkClick r:id="rId2"/>
              </a:rPr>
              <a:t>Uncanny</a:t>
            </a:r>
            <a:r>
              <a:rPr lang="hu-HU" sz="1400" i="1" dirty="0" smtClean="0">
                <a:hlinkClick r:id="rId2"/>
              </a:rPr>
              <a:t> </a:t>
            </a:r>
            <a:r>
              <a:rPr lang="hu-HU" sz="1400" i="1" dirty="0" err="1" smtClean="0">
                <a:hlinkClick r:id="rId2"/>
              </a:rPr>
              <a:t>valley</a:t>
            </a:r>
            <a:r>
              <a:rPr lang="hu-HU" sz="1400" i="1" dirty="0" smtClean="0">
                <a:hlinkClick r:id="rId2"/>
              </a:rPr>
              <a:t>]</a:t>
            </a:r>
            <a:r>
              <a:rPr lang="hu-HU" sz="1400" i="1" dirty="0" smtClean="0"/>
              <a:t>, </a:t>
            </a:r>
            <a:r>
              <a:rPr lang="hu-HU" sz="1400" dirty="0" err="1" smtClean="0"/>
              <a:t>Energy</a:t>
            </a:r>
            <a:r>
              <a:rPr lang="hu-HU" sz="1400" dirty="0" smtClean="0"/>
              <a:t> 7, 33–35, 1970.</a:t>
            </a:r>
          </a:p>
          <a:p>
            <a:r>
              <a:rPr lang="hu-HU" sz="1800" dirty="0" err="1" smtClean="0"/>
              <a:t>Up</a:t>
            </a:r>
            <a:r>
              <a:rPr lang="hu-HU" sz="1800" dirty="0" smtClean="0"/>
              <a:t> </a:t>
            </a:r>
            <a:r>
              <a:rPr lang="hu-HU" sz="1800" dirty="0" err="1" smtClean="0"/>
              <a:t>to</a:t>
            </a:r>
            <a:r>
              <a:rPr lang="hu-HU" sz="1800" dirty="0" smtClean="0"/>
              <a:t> a </a:t>
            </a:r>
            <a:r>
              <a:rPr lang="hu-HU" sz="1800" dirty="0" err="1" smtClean="0"/>
              <a:t>certain</a:t>
            </a:r>
            <a:r>
              <a:rPr lang="hu-HU" sz="1800" dirty="0" smtClean="0"/>
              <a:t> </a:t>
            </a:r>
            <a:r>
              <a:rPr lang="hu-HU" sz="1800" dirty="0" err="1" smtClean="0"/>
              <a:t>point</a:t>
            </a:r>
            <a:r>
              <a:rPr lang="hu-HU" sz="1800" dirty="0" smtClean="0"/>
              <a:t>, </a:t>
            </a:r>
            <a:r>
              <a:rPr lang="hu-HU" sz="1800" dirty="0" err="1" smtClean="0"/>
              <a:t>when</a:t>
            </a:r>
            <a:r>
              <a:rPr lang="hu-HU" sz="1800" dirty="0" smtClean="0"/>
              <a:t> </a:t>
            </a:r>
            <a:r>
              <a:rPr lang="hu-HU" sz="1800" dirty="0" err="1" smtClean="0"/>
              <a:t>it</a:t>
            </a:r>
            <a:r>
              <a:rPr lang="hu-HU" sz="1800" dirty="0" smtClean="0"/>
              <a:t> </a:t>
            </a:r>
            <a:r>
              <a:rPr lang="hu-HU" sz="1800" dirty="0" err="1" smtClean="0"/>
              <a:t>becomes</a:t>
            </a:r>
            <a:r>
              <a:rPr lang="hu-HU" sz="1800" dirty="0" smtClean="0"/>
              <a:t> </a:t>
            </a:r>
            <a:r>
              <a:rPr lang="hu-HU" sz="1800" dirty="0" err="1" smtClean="0"/>
              <a:t>very</a:t>
            </a:r>
            <a:r>
              <a:rPr lang="hu-HU" sz="1800" dirty="0" smtClean="0"/>
              <a:t> </a:t>
            </a:r>
            <a:r>
              <a:rPr lang="hu-HU" sz="1800" dirty="0" err="1" smtClean="0"/>
              <a:t>similar</a:t>
            </a:r>
            <a:r>
              <a:rPr lang="hu-HU" sz="1800" dirty="0" smtClean="0"/>
              <a:t> </a:t>
            </a:r>
            <a:r>
              <a:rPr lang="hu-HU" sz="1800" dirty="0" err="1" smtClean="0"/>
              <a:t>to</a:t>
            </a:r>
            <a:r>
              <a:rPr lang="hu-HU" sz="1800" dirty="0" smtClean="0"/>
              <a:t> </a:t>
            </a:r>
            <a:r>
              <a:rPr lang="hu-HU" sz="1800" dirty="0" err="1" smtClean="0"/>
              <a:t>a</a:t>
            </a:r>
            <a:r>
              <a:rPr lang="hu-HU" sz="1800" dirty="0" smtClean="0"/>
              <a:t> </a:t>
            </a:r>
            <a:r>
              <a:rPr lang="hu-HU" sz="1800" dirty="0" err="1" smtClean="0"/>
              <a:t>real</a:t>
            </a:r>
            <a:r>
              <a:rPr lang="hu-HU" sz="1800" dirty="0" smtClean="0"/>
              <a:t> </a:t>
            </a:r>
            <a:r>
              <a:rPr lang="hu-HU" sz="1800" dirty="0" err="1" smtClean="0"/>
              <a:t>face</a:t>
            </a:r>
            <a:r>
              <a:rPr lang="hu-HU" sz="1800" dirty="0" smtClean="0"/>
              <a:t> etc., </a:t>
            </a:r>
            <a:r>
              <a:rPr lang="hu-HU" sz="1800" dirty="0" err="1" smtClean="0"/>
              <a:t>but</a:t>
            </a:r>
            <a:r>
              <a:rPr lang="hu-HU" sz="1800" dirty="0" smtClean="0"/>
              <a:t> </a:t>
            </a:r>
            <a:r>
              <a:rPr lang="hu-HU" sz="1800" dirty="0" err="1" smtClean="0"/>
              <a:t>not</a:t>
            </a:r>
            <a:r>
              <a:rPr lang="hu-HU" sz="1800" dirty="0" smtClean="0"/>
              <a:t> </a:t>
            </a:r>
            <a:r>
              <a:rPr lang="hu-HU" sz="1800" dirty="0" err="1" smtClean="0"/>
              <a:t>exactly</a:t>
            </a:r>
            <a:r>
              <a:rPr lang="hu-HU" sz="1800" dirty="0" smtClean="0"/>
              <a:t> </a:t>
            </a:r>
            <a:r>
              <a:rPr lang="hu-HU" sz="1800" dirty="0" err="1" smtClean="0"/>
              <a:t>like</a:t>
            </a:r>
            <a:r>
              <a:rPr lang="hu-HU" sz="1800" dirty="0" smtClean="0"/>
              <a:t> </a:t>
            </a:r>
            <a:r>
              <a:rPr lang="hu-HU" sz="1800" dirty="0" err="1" smtClean="0"/>
              <a:t>it</a:t>
            </a:r>
            <a:r>
              <a:rPr lang="hu-HU" sz="1800" dirty="0" smtClean="0"/>
              <a:t>; </a:t>
            </a:r>
            <a:r>
              <a:rPr lang="hu-HU" sz="1800" dirty="0" err="1" smtClean="0"/>
              <a:t>from</a:t>
            </a:r>
            <a:r>
              <a:rPr lang="hu-HU" sz="1800" dirty="0" smtClean="0"/>
              <a:t> </a:t>
            </a:r>
            <a:r>
              <a:rPr lang="hu-HU" sz="1800" dirty="0" err="1" smtClean="0"/>
              <a:t>this</a:t>
            </a:r>
            <a:r>
              <a:rPr lang="hu-HU" sz="1800" dirty="0" smtClean="0"/>
              <a:t> </a:t>
            </a:r>
            <a:r>
              <a:rPr lang="hu-HU" sz="1800" dirty="0" err="1" smtClean="0"/>
              <a:t>point</a:t>
            </a:r>
            <a:r>
              <a:rPr lang="hu-HU" sz="1800" dirty="0" smtClean="0"/>
              <a:t> </a:t>
            </a:r>
            <a:r>
              <a:rPr lang="hu-HU" sz="1800" dirty="0" err="1" smtClean="0"/>
              <a:t>on</a:t>
            </a:r>
            <a:r>
              <a:rPr lang="hu-HU" sz="1800" dirty="0" smtClean="0"/>
              <a:t>, </a:t>
            </a:r>
            <a:r>
              <a:rPr lang="hu-HU" sz="1800" dirty="0" err="1" smtClean="0"/>
              <a:t>the</a:t>
            </a:r>
            <a:r>
              <a:rPr lang="hu-HU" sz="1800" dirty="0" smtClean="0"/>
              <a:t> </a:t>
            </a:r>
            <a:r>
              <a:rPr lang="hu-HU" sz="1800" dirty="0" err="1" smtClean="0"/>
              <a:t>face</a:t>
            </a:r>
            <a:r>
              <a:rPr lang="hu-HU" sz="1800" dirty="0" smtClean="0"/>
              <a:t> </a:t>
            </a:r>
            <a:r>
              <a:rPr lang="hu-HU" sz="1800" dirty="0" err="1" smtClean="0"/>
              <a:t>or</a:t>
            </a:r>
            <a:r>
              <a:rPr lang="hu-HU" sz="1800" dirty="0" smtClean="0"/>
              <a:t> body part </a:t>
            </a:r>
            <a:r>
              <a:rPr lang="hu-HU" sz="1800" dirty="0" err="1" smtClean="0"/>
              <a:t>becomes</a:t>
            </a:r>
            <a:r>
              <a:rPr lang="hu-HU" sz="1800" dirty="0" smtClean="0"/>
              <a:t> </a:t>
            </a:r>
            <a:r>
              <a:rPr lang="hu-HU" sz="1800" dirty="0" err="1" smtClean="0"/>
              <a:t>uncanny</a:t>
            </a:r>
            <a:r>
              <a:rPr lang="hu-HU" sz="1800" dirty="0" smtClean="0"/>
              <a:t>, </a:t>
            </a:r>
            <a:r>
              <a:rPr lang="hu-HU" sz="1800" dirty="0" err="1" smtClean="0"/>
              <a:t>or</a:t>
            </a:r>
            <a:r>
              <a:rPr lang="hu-HU" sz="1800" dirty="0" smtClean="0"/>
              <a:t> </a:t>
            </a:r>
            <a:r>
              <a:rPr lang="hu-HU" sz="1800" dirty="0" err="1" smtClean="0"/>
              <a:t>in</a:t>
            </a:r>
            <a:r>
              <a:rPr lang="hu-HU" sz="1800" dirty="0" smtClean="0"/>
              <a:t> </a:t>
            </a:r>
            <a:r>
              <a:rPr lang="hu-HU" sz="1800" dirty="0" err="1" smtClean="0"/>
              <a:t>other</a:t>
            </a:r>
            <a:r>
              <a:rPr lang="hu-HU" sz="1800" dirty="0" smtClean="0"/>
              <a:t> </a:t>
            </a:r>
            <a:r>
              <a:rPr lang="hu-HU" sz="1800" dirty="0" err="1" smtClean="0"/>
              <a:t>words</a:t>
            </a:r>
            <a:r>
              <a:rPr lang="hu-HU" sz="1800" dirty="0" smtClean="0"/>
              <a:t>, </a:t>
            </a:r>
            <a:r>
              <a:rPr lang="hu-HU" sz="1800" dirty="0" err="1" smtClean="0"/>
              <a:t>unsettling</a:t>
            </a:r>
            <a:r>
              <a:rPr lang="hu-HU" sz="1800" dirty="0" smtClean="0"/>
              <a:t>, </a:t>
            </a:r>
            <a:r>
              <a:rPr lang="hu-HU" sz="1800" dirty="0" err="1" smtClean="0"/>
              <a:t>repulsive</a:t>
            </a:r>
            <a:r>
              <a:rPr lang="hu-HU" sz="1800" dirty="0" smtClean="0"/>
              <a:t> </a:t>
            </a:r>
            <a:r>
              <a:rPr lang="hu-HU" sz="1800" dirty="0" err="1" smtClean="0"/>
              <a:t>or</a:t>
            </a:r>
            <a:r>
              <a:rPr lang="hu-HU" sz="1800" dirty="0" smtClean="0"/>
              <a:t> </a:t>
            </a:r>
            <a:r>
              <a:rPr lang="hu-HU" sz="1800" dirty="0" err="1" smtClean="0"/>
              <a:t>frightening</a:t>
            </a:r>
            <a:r>
              <a:rPr lang="hu-HU" sz="1800" dirty="0" smtClean="0"/>
              <a:t>.</a:t>
            </a:r>
            <a:endParaRPr lang="hu-HU" sz="1800" dirty="0" smtClean="0"/>
          </a:p>
          <a:p>
            <a:r>
              <a:rPr lang="hu-HU" sz="1800" dirty="0" err="1" smtClean="0"/>
              <a:t>This</a:t>
            </a:r>
            <a:r>
              <a:rPr lang="hu-HU" sz="1800" dirty="0" smtClean="0"/>
              <a:t> </a:t>
            </a:r>
            <a:r>
              <a:rPr lang="hu-HU" sz="1800" dirty="0" err="1" smtClean="0"/>
              <a:t>can</a:t>
            </a:r>
            <a:r>
              <a:rPr lang="hu-HU" sz="1800" dirty="0" smtClean="0"/>
              <a:t> be </a:t>
            </a:r>
            <a:r>
              <a:rPr lang="hu-HU" sz="1800" dirty="0" err="1" smtClean="0"/>
              <a:t>observed</a:t>
            </a:r>
            <a:r>
              <a:rPr lang="hu-HU" sz="1800" dirty="0" smtClean="0"/>
              <a:t> </a:t>
            </a:r>
            <a:r>
              <a:rPr lang="hu-HU" sz="1800" dirty="0" err="1" smtClean="0"/>
              <a:t>in</a:t>
            </a:r>
            <a:r>
              <a:rPr lang="hu-HU" sz="1800" dirty="0" smtClean="0"/>
              <a:t> </a:t>
            </a:r>
            <a:r>
              <a:rPr lang="hu-HU" sz="1800" dirty="0" err="1" smtClean="0"/>
              <a:t>connection</a:t>
            </a:r>
            <a:r>
              <a:rPr lang="hu-HU" sz="1800" dirty="0" smtClean="0"/>
              <a:t> </a:t>
            </a:r>
            <a:r>
              <a:rPr lang="hu-HU" sz="1800" dirty="0" err="1" smtClean="0"/>
              <a:t>with</a:t>
            </a:r>
            <a:r>
              <a:rPr lang="hu-HU" sz="1800" dirty="0" smtClean="0"/>
              <a:t> </a:t>
            </a:r>
            <a:r>
              <a:rPr lang="hu-HU" sz="1800" dirty="0" err="1" smtClean="0"/>
              <a:t>generated</a:t>
            </a:r>
            <a:r>
              <a:rPr lang="hu-HU" sz="1800" dirty="0" smtClean="0"/>
              <a:t> </a:t>
            </a:r>
            <a:r>
              <a:rPr lang="hu-HU" sz="1800" dirty="0" err="1" smtClean="0"/>
              <a:t>images</a:t>
            </a:r>
            <a:r>
              <a:rPr lang="hu-HU" sz="1800" dirty="0" smtClean="0"/>
              <a:t> </a:t>
            </a:r>
            <a:r>
              <a:rPr lang="hu-HU" sz="1800" dirty="0" err="1" smtClean="0"/>
              <a:t>as</a:t>
            </a:r>
            <a:r>
              <a:rPr lang="hu-HU" sz="1800" dirty="0" smtClean="0"/>
              <a:t> </a:t>
            </a:r>
            <a:r>
              <a:rPr lang="hu-HU" sz="1800" dirty="0" err="1" smtClean="0"/>
              <a:t>well</a:t>
            </a:r>
            <a:r>
              <a:rPr lang="hu-HU" sz="1800" dirty="0" smtClean="0"/>
              <a:t>: a </a:t>
            </a:r>
            <a:r>
              <a:rPr lang="hu-HU" sz="1800" dirty="0" err="1" smtClean="0"/>
              <a:t>photorealistic</a:t>
            </a:r>
            <a:r>
              <a:rPr lang="hu-HU" sz="1800" dirty="0" smtClean="0"/>
              <a:t> image </a:t>
            </a:r>
            <a:r>
              <a:rPr lang="hu-HU" sz="1800" dirty="0" err="1" smtClean="0"/>
              <a:t>the</a:t>
            </a:r>
            <a:r>
              <a:rPr lang="hu-HU" sz="1800" dirty="0" smtClean="0"/>
              <a:t> </a:t>
            </a:r>
            <a:r>
              <a:rPr lang="hu-HU" sz="1800" dirty="0" err="1" smtClean="0"/>
              <a:t>details</a:t>
            </a:r>
            <a:r>
              <a:rPr lang="hu-HU" sz="1800" dirty="0" smtClean="0"/>
              <a:t> of </a:t>
            </a:r>
            <a:r>
              <a:rPr lang="hu-HU" sz="1800" dirty="0" err="1" smtClean="0"/>
              <a:t>which</a:t>
            </a:r>
            <a:r>
              <a:rPr lang="hu-HU" sz="1800" dirty="0" smtClean="0"/>
              <a:t> </a:t>
            </a:r>
            <a:r>
              <a:rPr lang="hu-HU" sz="1800" dirty="0" err="1" smtClean="0"/>
              <a:t>are</a:t>
            </a:r>
            <a:r>
              <a:rPr lang="hu-HU" sz="1800" dirty="0" smtClean="0"/>
              <a:t> </a:t>
            </a:r>
            <a:r>
              <a:rPr lang="hu-HU" sz="1800" dirty="0" err="1" smtClean="0"/>
              <a:t>wrong</a:t>
            </a:r>
            <a:r>
              <a:rPr lang="hu-HU" sz="1800" dirty="0" smtClean="0"/>
              <a:t> (</a:t>
            </a:r>
            <a:r>
              <a:rPr lang="hu-HU" sz="1800" dirty="0" err="1" smtClean="0"/>
              <a:t>proportions</a:t>
            </a:r>
            <a:r>
              <a:rPr lang="hu-HU" sz="1800" dirty="0" smtClean="0"/>
              <a:t> </a:t>
            </a:r>
            <a:r>
              <a:rPr lang="hu-HU" sz="1800" dirty="0" err="1" smtClean="0"/>
              <a:t>of</a:t>
            </a:r>
            <a:r>
              <a:rPr lang="hu-HU" sz="1800" dirty="0" smtClean="0"/>
              <a:t> a </a:t>
            </a:r>
            <a:r>
              <a:rPr lang="hu-HU" sz="1800" dirty="0" err="1" smtClean="0"/>
              <a:t>face</a:t>
            </a:r>
            <a:r>
              <a:rPr lang="hu-HU" sz="1800" dirty="0" smtClean="0"/>
              <a:t> </a:t>
            </a:r>
            <a:r>
              <a:rPr lang="hu-HU" sz="1800" dirty="0" err="1" smtClean="0"/>
              <a:t>are</a:t>
            </a:r>
            <a:r>
              <a:rPr lang="hu-HU" sz="1800" dirty="0" smtClean="0"/>
              <a:t> </a:t>
            </a:r>
            <a:r>
              <a:rPr lang="hu-HU" sz="1800" dirty="0" err="1" smtClean="0"/>
              <a:t>not</a:t>
            </a:r>
            <a:r>
              <a:rPr lang="hu-HU" sz="1800" dirty="0" smtClean="0"/>
              <a:t> </a:t>
            </a:r>
            <a:r>
              <a:rPr lang="hu-HU" sz="1800" dirty="0" err="1" smtClean="0"/>
              <a:t>accurate</a:t>
            </a:r>
            <a:r>
              <a:rPr lang="hu-HU" sz="1800" dirty="0" smtClean="0"/>
              <a:t>, </a:t>
            </a:r>
            <a:r>
              <a:rPr lang="hu-HU" sz="1800" dirty="0" err="1" smtClean="0"/>
              <a:t>distorted</a:t>
            </a:r>
            <a:r>
              <a:rPr lang="hu-HU" sz="1800" dirty="0" smtClean="0"/>
              <a:t>, </a:t>
            </a:r>
            <a:r>
              <a:rPr lang="hu-HU" sz="1800" dirty="0" err="1" smtClean="0"/>
              <a:t>parts</a:t>
            </a:r>
            <a:r>
              <a:rPr lang="hu-HU" sz="1800" dirty="0" smtClean="0"/>
              <a:t> </a:t>
            </a:r>
            <a:r>
              <a:rPr lang="hu-HU" sz="1800" dirty="0" err="1" smtClean="0"/>
              <a:t>are</a:t>
            </a:r>
            <a:r>
              <a:rPr lang="hu-HU" sz="1800" dirty="0" smtClean="0"/>
              <a:t> </a:t>
            </a:r>
            <a:r>
              <a:rPr lang="hu-HU" sz="1800" dirty="0" err="1" smtClean="0"/>
              <a:t>missing</a:t>
            </a:r>
            <a:r>
              <a:rPr lang="hu-HU" sz="1800" dirty="0" smtClean="0"/>
              <a:t> </a:t>
            </a:r>
            <a:r>
              <a:rPr lang="hu-HU" sz="1800" dirty="0" err="1" smtClean="0"/>
              <a:t>or</a:t>
            </a:r>
            <a:r>
              <a:rPr lang="hu-HU" sz="1800" dirty="0" smtClean="0"/>
              <a:t> </a:t>
            </a:r>
            <a:r>
              <a:rPr lang="hu-HU" sz="1800" dirty="0" err="1" smtClean="0"/>
              <a:t>not</a:t>
            </a:r>
            <a:r>
              <a:rPr lang="hu-HU" sz="1800" dirty="0" smtClean="0"/>
              <a:t> </a:t>
            </a:r>
            <a:r>
              <a:rPr lang="hu-HU" sz="1800" dirty="0" err="1" smtClean="0"/>
              <a:t>where</a:t>
            </a:r>
            <a:r>
              <a:rPr lang="hu-HU" sz="1800" dirty="0" smtClean="0"/>
              <a:t> </a:t>
            </a:r>
            <a:r>
              <a:rPr lang="hu-HU" sz="1800" dirty="0" err="1" smtClean="0"/>
              <a:t>they</a:t>
            </a:r>
            <a:r>
              <a:rPr lang="hu-HU" sz="1800" dirty="0" smtClean="0"/>
              <a:t> </a:t>
            </a:r>
            <a:r>
              <a:rPr lang="hu-HU" sz="1800" dirty="0" err="1" smtClean="0"/>
              <a:t>should</a:t>
            </a:r>
            <a:r>
              <a:rPr lang="hu-HU" sz="1800" dirty="0" smtClean="0"/>
              <a:t> be, </a:t>
            </a:r>
            <a:r>
              <a:rPr lang="hu-HU" sz="1800" dirty="0" err="1" smtClean="0"/>
              <a:t>skin</a:t>
            </a:r>
            <a:r>
              <a:rPr lang="hu-HU" sz="1800" dirty="0" smtClean="0"/>
              <a:t>’s </a:t>
            </a:r>
            <a:r>
              <a:rPr lang="hu-HU" sz="1800" dirty="0" err="1" smtClean="0"/>
              <a:t>texture</a:t>
            </a:r>
            <a:r>
              <a:rPr lang="hu-HU" sz="1800" dirty="0" smtClean="0"/>
              <a:t> is </a:t>
            </a:r>
            <a:r>
              <a:rPr lang="hu-HU" sz="1800" dirty="0" err="1" smtClean="0"/>
              <a:t>odd</a:t>
            </a:r>
            <a:r>
              <a:rPr lang="hu-HU" sz="1800" dirty="0" smtClean="0"/>
              <a:t>, etc.), </a:t>
            </a:r>
            <a:r>
              <a:rPr lang="hu-HU" sz="1800" dirty="0" err="1" smtClean="0"/>
              <a:t>the</a:t>
            </a:r>
            <a:r>
              <a:rPr lang="hu-HU" sz="1800" dirty="0" smtClean="0"/>
              <a:t> image </a:t>
            </a:r>
            <a:r>
              <a:rPr lang="hu-HU" sz="1800" dirty="0" err="1" smtClean="0"/>
              <a:t>can</a:t>
            </a:r>
            <a:r>
              <a:rPr lang="hu-HU" sz="1800" dirty="0" smtClean="0"/>
              <a:t> </a:t>
            </a:r>
            <a:r>
              <a:rPr lang="hu-HU" sz="1800" dirty="0" err="1" smtClean="0"/>
              <a:t>appear</a:t>
            </a:r>
            <a:r>
              <a:rPr lang="hu-HU" sz="1800" dirty="0" smtClean="0"/>
              <a:t> </a:t>
            </a:r>
            <a:r>
              <a:rPr lang="hu-HU" sz="1800" dirty="0" err="1" smtClean="0"/>
              <a:t>scary</a:t>
            </a:r>
            <a:r>
              <a:rPr lang="hu-HU" sz="1800" dirty="0" smtClean="0"/>
              <a:t> </a:t>
            </a:r>
            <a:r>
              <a:rPr lang="hu-HU" sz="1800" dirty="0" err="1" smtClean="0"/>
              <a:t>or</a:t>
            </a:r>
            <a:r>
              <a:rPr lang="hu-HU" sz="1800" dirty="0" smtClean="0"/>
              <a:t> </a:t>
            </a:r>
            <a:r>
              <a:rPr lang="hu-HU" sz="1800" dirty="0" err="1" smtClean="0"/>
              <a:t>monstrous</a:t>
            </a:r>
            <a:r>
              <a:rPr lang="hu-HU" sz="1800" dirty="0"/>
              <a:t> </a:t>
            </a:r>
            <a:r>
              <a:rPr lang="hu-HU" sz="1800" dirty="0" err="1" smtClean="0"/>
              <a:t>to</a:t>
            </a:r>
            <a:r>
              <a:rPr lang="hu-HU" sz="1800" dirty="0" smtClean="0"/>
              <a:t> a </a:t>
            </a:r>
            <a:r>
              <a:rPr lang="hu-HU" sz="1800" dirty="0" err="1" smtClean="0"/>
              <a:t>viewer</a:t>
            </a:r>
            <a:r>
              <a:rPr lang="hu-HU" sz="1800" dirty="0" smtClean="0"/>
              <a:t>.</a:t>
            </a:r>
            <a:endParaRPr lang="hu-HU" sz="18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10208"/>
            <a:ext cx="6264696" cy="165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The original Uncanny Valley Moving Still graph by Masahiro Mor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233" y="4786534"/>
            <a:ext cx="2448271" cy="168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421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Image </a:t>
            </a:r>
            <a:r>
              <a:rPr lang="hu-HU" dirty="0" err="1" smtClean="0"/>
              <a:t>Generation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hu-HU" dirty="0" err="1" smtClean="0"/>
              <a:t>Always</a:t>
            </a:r>
            <a:r>
              <a:rPr lang="hu-HU" dirty="0" smtClean="0"/>
              <a:t> </a:t>
            </a:r>
            <a:r>
              <a:rPr lang="hu-HU" dirty="0" err="1" smtClean="0"/>
              <a:t>happens</a:t>
            </a:r>
            <a:r>
              <a:rPr lang="hu-HU" dirty="0" smtClean="0"/>
              <a:t> </a:t>
            </a:r>
            <a:r>
              <a:rPr lang="hu-HU" dirty="0" err="1" smtClean="0"/>
              <a:t>using</a:t>
            </a:r>
            <a:r>
              <a:rPr lang="hu-HU" dirty="0" smtClean="0"/>
              <a:t> </a:t>
            </a:r>
            <a:r>
              <a:rPr lang="hu-HU" dirty="0" err="1" smtClean="0"/>
              <a:t>deep</a:t>
            </a:r>
            <a:r>
              <a:rPr lang="hu-HU" dirty="0" smtClean="0"/>
              <a:t> </a:t>
            </a:r>
            <a:r>
              <a:rPr lang="hu-HU" dirty="0" err="1" smtClean="0"/>
              <a:t>neural</a:t>
            </a:r>
            <a:r>
              <a:rPr lang="hu-HU" dirty="0" smtClean="0"/>
              <a:t> </a:t>
            </a:r>
            <a:r>
              <a:rPr lang="hu-HU" dirty="0" err="1" smtClean="0"/>
              <a:t>networks</a:t>
            </a:r>
            <a:endParaRPr lang="hu-HU" dirty="0" smtClean="0"/>
          </a:p>
          <a:p>
            <a:r>
              <a:rPr lang="hu-HU" dirty="0" smtClean="0"/>
              <a:t>Main </a:t>
            </a:r>
            <a:r>
              <a:rPr lang="hu-HU" dirty="0" err="1" smtClean="0"/>
              <a:t>technical</a:t>
            </a:r>
            <a:r>
              <a:rPr lang="hu-HU" dirty="0" smtClean="0"/>
              <a:t> </a:t>
            </a:r>
            <a:r>
              <a:rPr lang="hu-HU" dirty="0" err="1" smtClean="0"/>
              <a:t>solutions</a:t>
            </a:r>
            <a:r>
              <a:rPr lang="hu-HU" dirty="0" smtClean="0"/>
              <a:t>:</a:t>
            </a:r>
          </a:p>
          <a:p>
            <a:pPr lvl="1"/>
            <a:r>
              <a:rPr lang="hu-HU" dirty="0" err="1"/>
              <a:t>VAE</a:t>
            </a:r>
            <a:r>
              <a:rPr lang="hu-HU" dirty="0"/>
              <a:t>: </a:t>
            </a:r>
            <a:r>
              <a:rPr lang="hu-HU" dirty="0" err="1"/>
              <a:t>variational</a:t>
            </a:r>
            <a:r>
              <a:rPr lang="hu-HU" dirty="0"/>
              <a:t> </a:t>
            </a:r>
            <a:r>
              <a:rPr lang="hu-HU" dirty="0" err="1" smtClean="0"/>
              <a:t>autoencoder</a:t>
            </a:r>
            <a:endParaRPr lang="hu-HU" dirty="0"/>
          </a:p>
          <a:p>
            <a:pPr lvl="1"/>
            <a:r>
              <a:rPr lang="hu-HU" dirty="0" err="1" smtClean="0"/>
              <a:t>GAN</a:t>
            </a:r>
            <a:r>
              <a:rPr lang="hu-HU" dirty="0" smtClean="0"/>
              <a:t>: </a:t>
            </a:r>
            <a:r>
              <a:rPr lang="hu-HU" dirty="0" err="1" smtClean="0"/>
              <a:t>generative</a:t>
            </a:r>
            <a:r>
              <a:rPr lang="hu-HU" dirty="0" smtClean="0"/>
              <a:t> </a:t>
            </a:r>
            <a:r>
              <a:rPr lang="hu-HU" dirty="0" err="1" smtClean="0"/>
              <a:t>adversarial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endParaRPr lang="hu-HU" dirty="0" smtClean="0"/>
          </a:p>
          <a:p>
            <a:pPr lvl="1"/>
            <a:r>
              <a:rPr lang="hu-HU" dirty="0" err="1" smtClean="0"/>
              <a:t>autoregressive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: </a:t>
            </a:r>
            <a:r>
              <a:rPr lang="hu-HU" dirty="0" err="1" smtClean="0"/>
              <a:t>generates</a:t>
            </a:r>
            <a:r>
              <a:rPr lang="hu-HU" dirty="0" smtClean="0"/>
              <a:t> an image </a:t>
            </a:r>
            <a:r>
              <a:rPr lang="hu-HU" dirty="0" err="1" smtClean="0"/>
              <a:t>as</a:t>
            </a:r>
            <a:r>
              <a:rPr lang="hu-HU" dirty="0" smtClean="0"/>
              <a:t> a </a:t>
            </a:r>
            <a:r>
              <a:rPr lang="hu-HU" dirty="0" err="1" smtClean="0"/>
              <a:t>sequence</a:t>
            </a:r>
            <a:r>
              <a:rPr lang="hu-HU" dirty="0" smtClean="0"/>
              <a:t> of </a:t>
            </a:r>
            <a:r>
              <a:rPr lang="hu-HU" dirty="0" err="1" smtClean="0"/>
              <a:t>pixels</a:t>
            </a:r>
            <a:r>
              <a:rPr lang="hu-HU" dirty="0" smtClean="0"/>
              <a:t> </a:t>
            </a:r>
            <a:r>
              <a:rPr lang="hu-HU" dirty="0" err="1" smtClean="0"/>
              <a:t>similar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text </a:t>
            </a:r>
            <a:r>
              <a:rPr lang="hu-HU" dirty="0" err="1" smtClean="0"/>
              <a:t>generation</a:t>
            </a:r>
            <a:endParaRPr lang="hu-HU" dirty="0" smtClean="0"/>
          </a:p>
          <a:p>
            <a:pPr lvl="2"/>
            <a:r>
              <a:rPr lang="hu-HU" dirty="0" err="1" smtClean="0"/>
              <a:t>regressive</a:t>
            </a:r>
            <a:r>
              <a:rPr lang="hu-HU" dirty="0" smtClean="0"/>
              <a:t>: </a:t>
            </a:r>
            <a:r>
              <a:rPr lang="hu-HU" dirty="0" err="1" smtClean="0"/>
              <a:t>generates</a:t>
            </a:r>
            <a:r>
              <a:rPr lang="hu-HU" dirty="0" smtClean="0"/>
              <a:t> (</a:t>
            </a:r>
            <a:r>
              <a:rPr lang="hu-HU" dirty="0" err="1" smtClean="0"/>
              <a:t>essentially</a:t>
            </a:r>
            <a:r>
              <a:rPr lang="hu-HU" dirty="0" smtClean="0"/>
              <a:t> </a:t>
            </a:r>
            <a:r>
              <a:rPr lang="hu-HU" dirty="0" err="1" smtClean="0"/>
              <a:t>predicts</a:t>
            </a:r>
            <a:r>
              <a:rPr lang="hu-HU" dirty="0" smtClean="0"/>
              <a:t>)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next</a:t>
            </a:r>
            <a:r>
              <a:rPr lang="hu-HU" dirty="0" smtClean="0"/>
              <a:t> </a:t>
            </a:r>
            <a:r>
              <a:rPr lang="hu-HU" dirty="0" err="1" smtClean="0"/>
              <a:t>element</a:t>
            </a:r>
            <a:r>
              <a:rPr lang="hu-HU" dirty="0" smtClean="0"/>
              <a:t> </a:t>
            </a:r>
            <a:r>
              <a:rPr lang="hu-HU" dirty="0" err="1" smtClean="0"/>
              <a:t>using</a:t>
            </a:r>
            <a:r>
              <a:rPr lang="hu-HU" dirty="0" smtClean="0"/>
              <a:t> a </a:t>
            </a:r>
            <a:r>
              <a:rPr lang="hu-HU" dirty="0" err="1" smtClean="0"/>
              <a:t>mechanism</a:t>
            </a:r>
            <a:r>
              <a:rPr lang="hu-HU" dirty="0" smtClean="0"/>
              <a:t> </a:t>
            </a:r>
            <a:r>
              <a:rPr lang="hu-HU" dirty="0" err="1" smtClean="0"/>
              <a:t>similar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logistic</a:t>
            </a:r>
            <a:r>
              <a:rPr lang="hu-HU" dirty="0" smtClean="0"/>
              <a:t> </a:t>
            </a:r>
            <a:r>
              <a:rPr lang="hu-HU" dirty="0" err="1" smtClean="0"/>
              <a:t>regression</a:t>
            </a:r>
            <a:endParaRPr lang="hu-HU" dirty="0" smtClean="0"/>
          </a:p>
          <a:p>
            <a:pPr lvl="2"/>
            <a:r>
              <a:rPr lang="hu-HU" dirty="0" err="1" smtClean="0"/>
              <a:t>auto</a:t>
            </a:r>
            <a:r>
              <a:rPr lang="hu-HU" dirty="0" smtClean="0"/>
              <a:t>: input and output </a:t>
            </a:r>
            <a:r>
              <a:rPr lang="hu-HU" dirty="0" err="1" smtClean="0"/>
              <a:t>are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kind</a:t>
            </a:r>
            <a:r>
              <a:rPr lang="hu-HU" dirty="0" smtClean="0"/>
              <a:t>, </a:t>
            </a:r>
            <a:r>
              <a:rPr lang="hu-HU" dirty="0" err="1" smtClean="0"/>
              <a:t>both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pixels</a:t>
            </a:r>
            <a:r>
              <a:rPr lang="hu-HU" dirty="0" smtClean="0"/>
              <a:t> (input: a </a:t>
            </a:r>
            <a:r>
              <a:rPr lang="hu-HU" dirty="0" err="1" smtClean="0"/>
              <a:t>sequence</a:t>
            </a:r>
            <a:r>
              <a:rPr lang="hu-HU" dirty="0" smtClean="0"/>
              <a:t> of </a:t>
            </a:r>
            <a:r>
              <a:rPr lang="hu-HU" dirty="0" err="1" smtClean="0"/>
              <a:t>pixels</a:t>
            </a:r>
            <a:r>
              <a:rPr lang="hu-HU" dirty="0" smtClean="0"/>
              <a:t>, output: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next</a:t>
            </a:r>
            <a:r>
              <a:rPr lang="hu-HU" dirty="0" smtClean="0"/>
              <a:t> pixel, and </a:t>
            </a:r>
            <a:r>
              <a:rPr lang="hu-HU" dirty="0" err="1" smtClean="0"/>
              <a:t>ultimately</a:t>
            </a:r>
            <a:r>
              <a:rPr lang="hu-HU" dirty="0" smtClean="0"/>
              <a:t> </a:t>
            </a:r>
            <a:r>
              <a:rPr lang="hu-HU" dirty="0" err="1" smtClean="0"/>
              <a:t>also</a:t>
            </a:r>
            <a:r>
              <a:rPr lang="hu-HU" dirty="0" smtClean="0"/>
              <a:t> a </a:t>
            </a:r>
            <a:r>
              <a:rPr lang="hu-HU" dirty="0" err="1" smtClean="0"/>
              <a:t>sequence</a:t>
            </a:r>
            <a:r>
              <a:rPr lang="hu-HU" dirty="0" smtClean="0"/>
              <a:t> of </a:t>
            </a:r>
            <a:r>
              <a:rPr lang="hu-HU" dirty="0" err="1" smtClean="0"/>
              <a:t>pixels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used</a:t>
            </a:r>
            <a:r>
              <a:rPr lang="hu-HU" dirty="0" smtClean="0"/>
              <a:t> </a:t>
            </a:r>
            <a:r>
              <a:rPr lang="hu-HU" dirty="0" err="1" smtClean="0"/>
              <a:t>repeatedly</a:t>
            </a:r>
            <a:endParaRPr lang="hu-HU" dirty="0" smtClean="0"/>
          </a:p>
          <a:p>
            <a:pPr lvl="1"/>
            <a:r>
              <a:rPr lang="hu-HU" dirty="0" err="1" smtClean="0"/>
              <a:t>diffusion</a:t>
            </a:r>
            <a:endParaRPr lang="hu-HU" dirty="0" smtClean="0"/>
          </a:p>
          <a:p>
            <a:r>
              <a:rPr lang="hu-HU" dirty="0" err="1" smtClean="0"/>
              <a:t>Important</a:t>
            </a:r>
            <a:r>
              <a:rPr lang="hu-HU" dirty="0" smtClean="0"/>
              <a:t>: </a:t>
            </a:r>
            <a:r>
              <a:rPr lang="hu-HU" dirty="0" err="1" smtClean="0"/>
              <a:t>the</a:t>
            </a:r>
            <a:r>
              <a:rPr lang="hu-HU" dirty="0" smtClean="0"/>
              <a:t> output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is of a </a:t>
            </a:r>
            <a:r>
              <a:rPr lang="hu-HU" dirty="0" err="1" smtClean="0"/>
              <a:t>different</a:t>
            </a:r>
            <a:r>
              <a:rPr lang="hu-HU" dirty="0" smtClean="0"/>
              <a:t> </a:t>
            </a:r>
            <a:r>
              <a:rPr lang="hu-HU" dirty="0" err="1" smtClean="0"/>
              <a:t>nature</a:t>
            </a:r>
            <a:r>
              <a:rPr lang="hu-HU" dirty="0" smtClean="0"/>
              <a:t> </a:t>
            </a:r>
            <a:r>
              <a:rPr lang="hu-HU" dirty="0" err="1" smtClean="0"/>
              <a:t>compared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text </a:t>
            </a:r>
            <a:r>
              <a:rPr lang="hu-HU" dirty="0" err="1" smtClean="0"/>
              <a:t>generation</a:t>
            </a:r>
            <a:r>
              <a:rPr lang="hu-HU" dirty="0" smtClean="0"/>
              <a:t>, and </a:t>
            </a:r>
            <a:r>
              <a:rPr lang="hu-HU" dirty="0" err="1" smtClean="0"/>
              <a:t>thus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follows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b="1" dirty="0" err="1" smtClean="0"/>
              <a:t>the</a:t>
            </a:r>
            <a:r>
              <a:rPr lang="hu-HU" b="1" dirty="0" smtClean="0"/>
              <a:t> </a:t>
            </a:r>
            <a:r>
              <a:rPr lang="hu-HU" b="1" dirty="0" err="1" smtClean="0"/>
              <a:t>same</a:t>
            </a:r>
            <a:r>
              <a:rPr lang="hu-HU" b="1" dirty="0" smtClean="0"/>
              <a:t> </a:t>
            </a:r>
            <a:r>
              <a:rPr lang="hu-HU" b="1" dirty="0" err="1" smtClean="0"/>
              <a:t>model</a:t>
            </a:r>
            <a:r>
              <a:rPr lang="hu-HU" b="1" dirty="0" smtClean="0"/>
              <a:t> is </a:t>
            </a:r>
            <a:r>
              <a:rPr lang="hu-HU" b="1" dirty="0" err="1" smtClean="0"/>
              <a:t>unable</a:t>
            </a:r>
            <a:r>
              <a:rPr lang="hu-HU" b="1" dirty="0" smtClean="0"/>
              <a:t> </a:t>
            </a:r>
            <a:r>
              <a:rPr lang="hu-HU" b="1" dirty="0" err="1" smtClean="0"/>
              <a:t>to</a:t>
            </a:r>
            <a:r>
              <a:rPr lang="hu-HU" b="1" dirty="0" smtClean="0"/>
              <a:t> </a:t>
            </a:r>
            <a:r>
              <a:rPr lang="hu-HU" b="1" dirty="0" err="1" smtClean="0"/>
              <a:t>generate</a:t>
            </a:r>
            <a:r>
              <a:rPr lang="hu-HU" b="1" dirty="0" smtClean="0"/>
              <a:t> an image </a:t>
            </a:r>
            <a:r>
              <a:rPr lang="hu-HU" b="1" dirty="0" err="1" smtClean="0"/>
              <a:t>on</a:t>
            </a:r>
            <a:r>
              <a:rPr lang="hu-HU" b="1" dirty="0" smtClean="0"/>
              <a:t> </a:t>
            </a:r>
            <a:r>
              <a:rPr lang="hu-HU" b="1" dirty="0" err="1" smtClean="0"/>
              <a:t>one</a:t>
            </a:r>
            <a:r>
              <a:rPr lang="hu-HU" b="1" dirty="0" smtClean="0"/>
              <a:t> </a:t>
            </a:r>
            <a:r>
              <a:rPr lang="hu-HU" b="1" dirty="0" err="1" smtClean="0"/>
              <a:t>occasion</a:t>
            </a:r>
            <a:r>
              <a:rPr lang="hu-HU" b="1" dirty="0" smtClean="0"/>
              <a:t> and text </a:t>
            </a:r>
            <a:r>
              <a:rPr lang="hu-HU" b="1" dirty="0" err="1" smtClean="0"/>
              <a:t>on</a:t>
            </a:r>
            <a:r>
              <a:rPr lang="hu-HU" b="1" dirty="0" smtClean="0"/>
              <a:t> </a:t>
            </a:r>
            <a:r>
              <a:rPr lang="hu-HU" b="1" dirty="0" err="1" smtClean="0"/>
              <a:t>another</a:t>
            </a:r>
            <a:r>
              <a:rPr lang="hu-HU" dirty="0" smtClean="0"/>
              <a:t>, </a:t>
            </a:r>
            <a:r>
              <a:rPr lang="hu-HU" dirty="0" err="1" smtClean="0"/>
              <a:t>this</a:t>
            </a:r>
            <a:r>
              <a:rPr lang="hu-HU" dirty="0" smtClean="0"/>
              <a:t> is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possible</a:t>
            </a:r>
            <a:r>
              <a:rPr lang="hu-HU" dirty="0" smtClean="0"/>
              <a:t>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separate</a:t>
            </a:r>
            <a:r>
              <a:rPr lang="hu-HU" dirty="0" smtClean="0"/>
              <a:t> </a:t>
            </a:r>
            <a:r>
              <a:rPr lang="hu-HU" dirty="0" err="1" smtClean="0"/>
              <a:t>models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used</a:t>
            </a:r>
            <a:endParaRPr lang="hu-HU" dirty="0" smtClean="0"/>
          </a:p>
          <a:p>
            <a:pPr lvl="1"/>
            <a:r>
              <a:rPr lang="hu-HU" dirty="0" err="1" smtClean="0"/>
              <a:t>it</a:t>
            </a:r>
            <a:r>
              <a:rPr lang="hu-HU" dirty="0" smtClean="0"/>
              <a:t> is </a:t>
            </a:r>
            <a:r>
              <a:rPr lang="hu-HU" dirty="0" err="1" smtClean="0"/>
              <a:t>possible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some</a:t>
            </a:r>
            <a:r>
              <a:rPr lang="hu-HU" dirty="0" smtClean="0"/>
              <a:t> </a:t>
            </a:r>
            <a:r>
              <a:rPr lang="hu-HU" dirty="0" err="1" smtClean="0"/>
              <a:t>hidden</a:t>
            </a:r>
            <a:r>
              <a:rPr lang="hu-HU" dirty="0" smtClean="0"/>
              <a:t> </a:t>
            </a:r>
            <a:r>
              <a:rPr lang="hu-HU" dirty="0" err="1" smtClean="0"/>
              <a:t>layers</a:t>
            </a:r>
            <a:r>
              <a:rPr lang="hu-HU" dirty="0" smtClean="0"/>
              <a:t> </a:t>
            </a:r>
            <a:r>
              <a:rPr lang="hu-HU" dirty="0" err="1" smtClean="0"/>
              <a:t>closer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input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shared</a:t>
            </a:r>
            <a:r>
              <a:rPr lang="hu-HU" dirty="0" smtClean="0"/>
              <a:t> </a:t>
            </a:r>
            <a:r>
              <a:rPr lang="hu-HU" dirty="0" err="1" smtClean="0"/>
              <a:t>between</a:t>
            </a:r>
            <a:r>
              <a:rPr lang="hu-HU" dirty="0" smtClean="0"/>
              <a:t> a </a:t>
            </a:r>
            <a:r>
              <a:rPr lang="hu-HU" dirty="0" err="1" smtClean="0"/>
              <a:t>language</a:t>
            </a:r>
            <a:r>
              <a:rPr lang="hu-HU" dirty="0" smtClean="0"/>
              <a:t> </a:t>
            </a:r>
            <a:r>
              <a:rPr lang="hu-HU" dirty="0" err="1" smtClean="0"/>
              <a:t>generation</a:t>
            </a:r>
            <a:r>
              <a:rPr lang="hu-HU" dirty="0" smtClean="0"/>
              <a:t> and an image </a:t>
            </a:r>
            <a:r>
              <a:rPr lang="hu-HU" dirty="0" err="1" smtClean="0"/>
              <a:t>generation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, i.e. </a:t>
            </a:r>
            <a:r>
              <a:rPr lang="hu-HU" dirty="0" err="1" smtClean="0"/>
              <a:t>these</a:t>
            </a:r>
            <a:r>
              <a:rPr lang="hu-HU" dirty="0" smtClean="0"/>
              <a:t> </a:t>
            </a:r>
            <a:r>
              <a:rPr lang="hu-HU" dirty="0" err="1" smtClean="0"/>
              <a:t>layers</a:t>
            </a:r>
            <a:r>
              <a:rPr lang="hu-HU" dirty="0" smtClean="0"/>
              <a:t> </a:t>
            </a:r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weights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both</a:t>
            </a:r>
            <a:endParaRPr lang="hu-HU" dirty="0" smtClean="0"/>
          </a:p>
          <a:p>
            <a:pPr lvl="1"/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their</a:t>
            </a:r>
            <a:r>
              <a:rPr lang="hu-HU" dirty="0" smtClean="0"/>
              <a:t> </a:t>
            </a:r>
            <a:r>
              <a:rPr lang="hu-HU" dirty="0" err="1" smtClean="0"/>
              <a:t>layers</a:t>
            </a:r>
            <a:r>
              <a:rPr lang="hu-HU" dirty="0" smtClean="0"/>
              <a:t> </a:t>
            </a:r>
            <a:r>
              <a:rPr lang="hu-HU" dirty="0" err="1" smtClean="0"/>
              <a:t>near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output </a:t>
            </a:r>
            <a:r>
              <a:rPr lang="hu-HU" dirty="0" err="1" smtClean="0"/>
              <a:t>layer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necessarily</a:t>
            </a:r>
            <a:r>
              <a:rPr lang="hu-HU" dirty="0" smtClean="0"/>
              <a:t>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different</a:t>
            </a:r>
            <a:endParaRPr lang="hu-HU" dirty="0" smtClean="0"/>
          </a:p>
          <a:p>
            <a:pPr lvl="1"/>
            <a:r>
              <a:rPr lang="hu-HU" dirty="0" smtClean="0"/>
              <a:t>ergo: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ChatGPT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Gemini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generate</a:t>
            </a:r>
            <a:r>
              <a:rPr lang="hu-HU" dirty="0" smtClean="0"/>
              <a:t> </a:t>
            </a:r>
            <a:r>
              <a:rPr lang="hu-HU" dirty="0" err="1" smtClean="0"/>
              <a:t>both</a:t>
            </a:r>
            <a:r>
              <a:rPr lang="hu-HU" dirty="0" smtClean="0"/>
              <a:t> text and </a:t>
            </a:r>
            <a:r>
              <a:rPr lang="hu-HU" dirty="0" err="1" smtClean="0"/>
              <a:t>images</a:t>
            </a:r>
            <a:r>
              <a:rPr lang="hu-HU" dirty="0" smtClean="0"/>
              <a:t>, </a:t>
            </a:r>
            <a:r>
              <a:rPr lang="hu-HU" dirty="0" err="1" smtClean="0"/>
              <a:t>these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surely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done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, i.e. „</a:t>
            </a:r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dirty="0" err="1" smtClean="0"/>
              <a:t>AI</a:t>
            </a:r>
            <a:r>
              <a:rPr lang="hu-HU" dirty="0" smtClean="0"/>
              <a:t>”,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rather</a:t>
            </a:r>
            <a:r>
              <a:rPr lang="hu-HU" dirty="0" smtClean="0"/>
              <a:t>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models</a:t>
            </a:r>
            <a:r>
              <a:rPr lang="hu-HU" dirty="0" smtClean="0"/>
              <a:t> </a:t>
            </a:r>
            <a:r>
              <a:rPr lang="hu-HU" dirty="0" err="1" smtClean="0"/>
              <a:t>attached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user</a:t>
            </a:r>
            <a:r>
              <a:rPr lang="hu-HU" dirty="0" smtClean="0"/>
              <a:t> </a:t>
            </a:r>
            <a:r>
              <a:rPr lang="hu-HU" dirty="0" err="1" smtClean="0"/>
              <a:t>interface</a:t>
            </a:r>
            <a:r>
              <a:rPr lang="hu-HU" dirty="0" smtClean="0"/>
              <a:t>: an image </a:t>
            </a:r>
            <a:r>
              <a:rPr lang="hu-HU" dirty="0" err="1" smtClean="0"/>
              <a:t>generator</a:t>
            </a:r>
            <a:r>
              <a:rPr lang="hu-HU" dirty="0" smtClean="0"/>
              <a:t> and a text </a:t>
            </a:r>
            <a:r>
              <a:rPr lang="hu-HU" dirty="0" err="1" smtClean="0"/>
              <a:t>generator</a:t>
            </a:r>
            <a:r>
              <a:rPr lang="hu-HU" dirty="0" smtClean="0"/>
              <a:t> (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several</a:t>
            </a:r>
            <a:r>
              <a:rPr lang="hu-HU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526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Development</a:t>
            </a:r>
            <a:r>
              <a:rPr lang="hu-HU" dirty="0" smtClean="0"/>
              <a:t> of Image </a:t>
            </a:r>
            <a:r>
              <a:rPr lang="hu-HU" dirty="0" err="1" smtClean="0"/>
              <a:t>Generation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smtClean="0"/>
              <a:t>2010s: </a:t>
            </a:r>
            <a:r>
              <a:rPr lang="hu-HU" sz="2000" dirty="0" err="1" smtClean="0"/>
              <a:t>GAN</a:t>
            </a:r>
            <a:r>
              <a:rPr lang="hu-HU" sz="2000" dirty="0" smtClean="0"/>
              <a:t> </a:t>
            </a:r>
            <a:r>
              <a:rPr lang="hu-HU" sz="2000" dirty="0" err="1" smtClean="0"/>
              <a:t>was</a:t>
            </a:r>
            <a:r>
              <a:rPr lang="hu-HU" sz="2000" dirty="0" smtClean="0"/>
              <a:t> </a:t>
            </a:r>
            <a:r>
              <a:rPr lang="hu-HU" sz="2000" dirty="0" err="1" smtClean="0"/>
              <a:t>the</a:t>
            </a:r>
            <a:r>
              <a:rPr lang="hu-HU" sz="2000" dirty="0" smtClean="0"/>
              <a:t> </a:t>
            </a:r>
            <a:r>
              <a:rPr lang="hu-HU" sz="2000" dirty="0" err="1" smtClean="0"/>
              <a:t>dominant</a:t>
            </a:r>
            <a:r>
              <a:rPr lang="hu-HU" sz="2000" dirty="0" smtClean="0"/>
              <a:t> </a:t>
            </a:r>
            <a:r>
              <a:rPr lang="hu-HU" sz="2000" dirty="0" err="1" smtClean="0"/>
              <a:t>technology</a:t>
            </a:r>
            <a:endParaRPr lang="hu-HU" sz="2000" dirty="0" smtClean="0"/>
          </a:p>
          <a:p>
            <a:r>
              <a:rPr lang="hu-HU" sz="2000" dirty="0" smtClean="0"/>
              <a:t>2020s: </a:t>
            </a:r>
            <a:r>
              <a:rPr lang="hu-HU" sz="2000" dirty="0" err="1" smtClean="0"/>
              <a:t>diffusion</a:t>
            </a:r>
            <a:r>
              <a:rPr lang="hu-HU" sz="2000" dirty="0" smtClean="0"/>
              <a:t> </a:t>
            </a:r>
            <a:r>
              <a:rPr lang="hu-HU" sz="2000" dirty="0" err="1" smtClean="0"/>
              <a:t>models</a:t>
            </a:r>
            <a:endParaRPr lang="hu-HU" sz="2000" dirty="0" smtClean="0"/>
          </a:p>
          <a:p>
            <a:r>
              <a:rPr lang="hu-HU" sz="2000" dirty="0" err="1" smtClean="0"/>
              <a:t>Source</a:t>
            </a:r>
            <a:r>
              <a:rPr lang="hu-HU" sz="2000" dirty="0" smtClean="0"/>
              <a:t>: </a:t>
            </a:r>
            <a:r>
              <a:rPr lang="hu-HU" sz="2000" dirty="0"/>
              <a:t>Foster: </a:t>
            </a:r>
            <a:r>
              <a:rPr lang="hu-HU" sz="2000" i="1" dirty="0" err="1"/>
              <a:t>Generative</a:t>
            </a:r>
            <a:r>
              <a:rPr lang="hu-HU" sz="2000" i="1" dirty="0"/>
              <a:t> Deep </a:t>
            </a:r>
            <a:r>
              <a:rPr lang="hu-HU" sz="2000" i="1" dirty="0" err="1"/>
              <a:t>Learning</a:t>
            </a:r>
            <a:r>
              <a:rPr lang="hu-HU" sz="2000" i="1" dirty="0"/>
              <a:t>, </a:t>
            </a:r>
            <a:r>
              <a:rPr lang="hu-HU" sz="2000" dirty="0" smtClean="0"/>
              <a:t>2nd </a:t>
            </a:r>
            <a:r>
              <a:rPr lang="hu-HU" sz="2000" dirty="0" err="1" smtClean="0"/>
              <a:t>ed</a:t>
            </a:r>
            <a:r>
              <a:rPr lang="hu-HU" sz="2000" dirty="0" smtClean="0"/>
              <a:t>., </a:t>
            </a:r>
            <a:r>
              <a:rPr lang="hu-HU" sz="2000" dirty="0"/>
              <a:t>O’</a:t>
            </a:r>
            <a:r>
              <a:rPr lang="hu-HU" sz="2000" dirty="0" err="1"/>
              <a:t>Reilly</a:t>
            </a:r>
            <a:r>
              <a:rPr lang="hu-HU" sz="2000" dirty="0"/>
              <a:t>, 2024, 7</a:t>
            </a:r>
            <a:r>
              <a:rPr lang="hu-HU" sz="2000" dirty="0" smtClean="0"/>
              <a:t>.</a:t>
            </a:r>
            <a:endParaRPr lang="hu-HU" sz="2000" dirty="0"/>
          </a:p>
          <a:p>
            <a:endParaRPr lang="en-GB" sz="2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6638925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31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Image </a:t>
            </a:r>
            <a:r>
              <a:rPr lang="hu-HU" dirty="0" err="1"/>
              <a:t>Generation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err="1" smtClean="0"/>
              <a:t>Two</a:t>
            </a:r>
            <a:r>
              <a:rPr lang="hu-HU" dirty="0" smtClean="0"/>
              <a:t> main </a:t>
            </a:r>
            <a:r>
              <a:rPr lang="hu-HU" dirty="0" err="1" smtClean="0"/>
              <a:t>methods</a:t>
            </a:r>
            <a:r>
              <a:rPr lang="hu-HU" dirty="0" smtClean="0"/>
              <a:t>:</a:t>
            </a:r>
          </a:p>
          <a:p>
            <a:pPr lvl="1"/>
            <a:r>
              <a:rPr lang="hu-HU" dirty="0" err="1" smtClean="0"/>
              <a:t>unconditioned</a:t>
            </a:r>
            <a:r>
              <a:rPr lang="hu-HU" dirty="0" smtClean="0"/>
              <a:t> </a:t>
            </a:r>
            <a:r>
              <a:rPr lang="hu-HU" dirty="0" err="1" smtClean="0"/>
              <a:t>generation</a:t>
            </a:r>
            <a:r>
              <a:rPr lang="hu-HU" dirty="0" smtClean="0"/>
              <a:t>: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</a:t>
            </a:r>
            <a:r>
              <a:rPr lang="hu-HU" dirty="0" err="1" smtClean="0"/>
              <a:t>generates</a:t>
            </a:r>
            <a:r>
              <a:rPr lang="hu-HU" dirty="0" smtClean="0"/>
              <a:t> </a:t>
            </a:r>
            <a:r>
              <a:rPr lang="hu-HU" dirty="0" err="1" smtClean="0"/>
              <a:t>images</a:t>
            </a:r>
            <a:r>
              <a:rPr lang="hu-HU" dirty="0" smtClean="0"/>
              <a:t> </a:t>
            </a:r>
            <a:r>
              <a:rPr lang="hu-HU" dirty="0" err="1" smtClean="0"/>
              <a:t>freely</a:t>
            </a:r>
            <a:endParaRPr lang="hu-HU" dirty="0" smtClean="0"/>
          </a:p>
          <a:p>
            <a:pPr lvl="2"/>
            <a:r>
              <a:rPr lang="hu-HU" dirty="0" err="1" smtClean="0"/>
              <a:t>it</a:t>
            </a:r>
            <a:r>
              <a:rPr lang="hu-HU" dirty="0" smtClean="0"/>
              <a:t> is </a:t>
            </a:r>
            <a:r>
              <a:rPr lang="hu-HU" dirty="0" err="1" smtClean="0"/>
              <a:t>trained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learn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general</a:t>
            </a:r>
            <a:r>
              <a:rPr lang="hu-HU" dirty="0" smtClean="0"/>
              <a:t> </a:t>
            </a:r>
            <a:r>
              <a:rPr lang="hu-HU" dirty="0" err="1" smtClean="0"/>
              <a:t>features</a:t>
            </a:r>
            <a:r>
              <a:rPr lang="hu-HU" dirty="0" smtClean="0"/>
              <a:t> of </a:t>
            </a:r>
            <a:r>
              <a:rPr lang="hu-HU" dirty="0" err="1" smtClean="0"/>
              <a:t>images</a:t>
            </a:r>
            <a:r>
              <a:rPr lang="hu-HU" dirty="0" smtClean="0"/>
              <a:t> </a:t>
            </a:r>
            <a:r>
              <a:rPr lang="hu-HU" dirty="0" err="1" smtClean="0"/>
              <a:t>showing</a:t>
            </a:r>
            <a:r>
              <a:rPr lang="hu-HU" dirty="0" smtClean="0"/>
              <a:t> </a:t>
            </a:r>
            <a:r>
              <a:rPr lang="hu-HU" dirty="0" err="1" smtClean="0"/>
              <a:t>certain</a:t>
            </a:r>
            <a:r>
              <a:rPr lang="hu-HU" dirty="0" smtClean="0"/>
              <a:t> </a:t>
            </a:r>
            <a:r>
              <a:rPr lang="hu-HU" dirty="0" err="1" smtClean="0"/>
              <a:t>motifs</a:t>
            </a:r>
            <a:r>
              <a:rPr lang="hu-HU" dirty="0" smtClean="0"/>
              <a:t> (</a:t>
            </a:r>
            <a:r>
              <a:rPr lang="hu-HU" dirty="0" err="1" smtClean="0"/>
              <a:t>faces</a:t>
            </a:r>
            <a:r>
              <a:rPr lang="hu-HU" dirty="0" smtClean="0"/>
              <a:t>, </a:t>
            </a:r>
            <a:r>
              <a:rPr lang="hu-HU" dirty="0" err="1" smtClean="0"/>
              <a:t>cars</a:t>
            </a:r>
            <a:r>
              <a:rPr lang="hu-HU" dirty="0" smtClean="0"/>
              <a:t>, </a:t>
            </a:r>
            <a:r>
              <a:rPr lang="hu-HU" dirty="0" err="1" smtClean="0"/>
              <a:t>animals</a:t>
            </a:r>
            <a:r>
              <a:rPr lang="hu-HU" dirty="0" smtClean="0"/>
              <a:t>, etc.)</a:t>
            </a:r>
          </a:p>
          <a:p>
            <a:pPr lvl="3"/>
            <a:r>
              <a:rPr lang="hu-HU" dirty="0" err="1" smtClean="0"/>
              <a:t>as</a:t>
            </a:r>
            <a:r>
              <a:rPr lang="hu-HU" dirty="0" smtClean="0"/>
              <a:t> a </a:t>
            </a:r>
            <a:r>
              <a:rPr lang="hu-HU" dirty="0" err="1" smtClean="0"/>
              <a:t>classification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an </a:t>
            </a:r>
            <a:r>
              <a:rPr lang="hu-HU" dirty="0" err="1" smtClean="0"/>
              <a:t>autoencoder</a:t>
            </a:r>
            <a:endParaRPr lang="hu-HU" dirty="0" smtClean="0"/>
          </a:p>
          <a:p>
            <a:pPr lvl="2"/>
            <a:r>
              <a:rPr lang="hu-HU" dirty="0" err="1" smtClean="0"/>
              <a:t>then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is </a:t>
            </a:r>
            <a:r>
              <a:rPr lang="hu-HU" dirty="0" err="1" smtClean="0"/>
              <a:t>modified</a:t>
            </a:r>
            <a:r>
              <a:rPr lang="hu-HU" dirty="0" smtClean="0"/>
              <a:t> </a:t>
            </a:r>
            <a:r>
              <a:rPr lang="hu-HU" dirty="0" err="1" smtClean="0"/>
              <a:t>so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will</a:t>
            </a:r>
            <a:r>
              <a:rPr lang="hu-HU" dirty="0" smtClean="0"/>
              <a:t> </a:t>
            </a:r>
            <a:r>
              <a:rPr lang="hu-HU" dirty="0" err="1" smtClean="0"/>
              <a:t>generate</a:t>
            </a:r>
            <a:r>
              <a:rPr lang="hu-HU" dirty="0" smtClean="0"/>
              <a:t> </a:t>
            </a:r>
            <a:r>
              <a:rPr lang="hu-HU" dirty="0" err="1" smtClean="0"/>
              <a:t>images</a:t>
            </a:r>
            <a:r>
              <a:rPr lang="hu-HU" dirty="0" smtClean="0"/>
              <a:t> </a:t>
            </a:r>
            <a:r>
              <a:rPr lang="hu-HU" dirty="0" err="1" smtClean="0"/>
              <a:t>similar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was</a:t>
            </a:r>
            <a:r>
              <a:rPr lang="hu-HU" dirty="0" smtClean="0"/>
              <a:t> </a:t>
            </a:r>
            <a:r>
              <a:rPr lang="hu-HU" dirty="0" err="1" smtClean="0"/>
              <a:t>trained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predictions</a:t>
            </a:r>
            <a:endParaRPr lang="hu-HU" dirty="0" smtClean="0"/>
          </a:p>
          <a:p>
            <a:pPr lvl="1"/>
            <a:r>
              <a:rPr lang="hu-HU" dirty="0" err="1" smtClean="0"/>
              <a:t>conditioned</a:t>
            </a:r>
            <a:r>
              <a:rPr lang="hu-HU" dirty="0" smtClean="0"/>
              <a:t> </a:t>
            </a:r>
            <a:r>
              <a:rPr lang="hu-HU" dirty="0" err="1" smtClean="0"/>
              <a:t>generation</a:t>
            </a:r>
            <a:r>
              <a:rPr lang="hu-HU" dirty="0" smtClean="0"/>
              <a:t>: input </a:t>
            </a:r>
            <a:r>
              <a:rPr lang="hu-HU" dirty="0" err="1" smtClean="0"/>
              <a:t>can</a:t>
            </a:r>
            <a:r>
              <a:rPr lang="hu-HU" dirty="0" smtClean="0"/>
              <a:t> be (</a:t>
            </a:r>
            <a:r>
              <a:rPr lang="hu-HU" dirty="0" err="1" smtClean="0"/>
              <a:t>typically</a:t>
            </a:r>
            <a:r>
              <a:rPr lang="hu-HU" dirty="0" smtClean="0"/>
              <a:t>) text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images</a:t>
            </a:r>
            <a:r>
              <a:rPr lang="hu-HU" dirty="0" smtClean="0"/>
              <a:t>, output is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generated</a:t>
            </a:r>
            <a:r>
              <a:rPr lang="hu-HU" dirty="0" smtClean="0"/>
              <a:t> image</a:t>
            </a:r>
          </a:p>
          <a:p>
            <a:pPr lvl="2"/>
            <a:r>
              <a:rPr lang="hu-HU" dirty="0" err="1" smtClean="0"/>
              <a:t>in</a:t>
            </a:r>
            <a:r>
              <a:rPr lang="hu-HU" dirty="0" smtClean="0"/>
              <a:t>: text, out: </a:t>
            </a:r>
            <a:r>
              <a:rPr lang="hu-HU" dirty="0" err="1" smtClean="0"/>
              <a:t>new</a:t>
            </a:r>
            <a:r>
              <a:rPr lang="hu-HU" dirty="0" smtClean="0"/>
              <a:t> image</a:t>
            </a:r>
          </a:p>
          <a:p>
            <a:pPr lvl="2"/>
            <a:r>
              <a:rPr lang="hu-HU" dirty="0" err="1" smtClean="0"/>
              <a:t>in</a:t>
            </a:r>
            <a:r>
              <a:rPr lang="hu-HU" dirty="0" smtClean="0"/>
              <a:t>: image, out: </a:t>
            </a:r>
            <a:r>
              <a:rPr lang="hu-HU" dirty="0" err="1" smtClean="0"/>
              <a:t>modified</a:t>
            </a:r>
            <a:r>
              <a:rPr lang="hu-HU" dirty="0" smtClean="0"/>
              <a:t> image</a:t>
            </a:r>
          </a:p>
          <a:p>
            <a:pPr lvl="2"/>
            <a:r>
              <a:rPr lang="hu-HU" dirty="0" err="1" smtClean="0"/>
              <a:t>in</a:t>
            </a:r>
            <a:r>
              <a:rPr lang="hu-HU" dirty="0" smtClean="0"/>
              <a:t>: text and image, out: </a:t>
            </a:r>
            <a:r>
              <a:rPr lang="hu-HU" dirty="0" err="1" smtClean="0"/>
              <a:t>modified</a:t>
            </a:r>
            <a:r>
              <a:rPr lang="hu-HU" dirty="0" smtClean="0"/>
              <a:t> image</a:t>
            </a:r>
          </a:p>
          <a:p>
            <a:pPr lvl="2"/>
            <a:r>
              <a:rPr lang="hu-HU" dirty="0" err="1" smtClean="0"/>
              <a:t>in</a:t>
            </a:r>
            <a:r>
              <a:rPr lang="hu-HU" dirty="0" smtClean="0"/>
              <a:t>: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images</a:t>
            </a:r>
            <a:r>
              <a:rPr lang="hu-HU" dirty="0" smtClean="0"/>
              <a:t> (+ </a:t>
            </a:r>
            <a:r>
              <a:rPr lang="hu-HU" dirty="0" err="1" smtClean="0"/>
              <a:t>possibly</a:t>
            </a:r>
            <a:r>
              <a:rPr lang="hu-HU" dirty="0" smtClean="0"/>
              <a:t> text), out: </a:t>
            </a:r>
            <a:r>
              <a:rPr lang="hu-HU" dirty="0" err="1" smtClean="0"/>
              <a:t>combination</a:t>
            </a:r>
            <a:r>
              <a:rPr lang="hu-HU" dirty="0" smtClean="0"/>
              <a:t> of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images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11590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35896" y="2060848"/>
            <a:ext cx="8229600" cy="4525963"/>
          </a:xfrm>
        </p:spPr>
        <p:txBody>
          <a:bodyPr>
            <a:normAutofit fontScale="70000" lnSpcReduction="20000"/>
          </a:bodyPr>
          <a:lstStyle/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hu-HU" dirty="0" smtClean="0"/>
              <a:t>Forrás: </a:t>
            </a:r>
            <a:r>
              <a:rPr lang="hu-HU" dirty="0" err="1" smtClean="0">
                <a:hlinkClick r:id="rId2"/>
              </a:rPr>
              <a:t>Google</a:t>
            </a:r>
            <a:r>
              <a:rPr lang="hu-HU" dirty="0" smtClean="0">
                <a:hlinkClick r:id="rId2"/>
              </a:rPr>
              <a:t> Fotók</a:t>
            </a:r>
            <a:endParaRPr lang="en-GB" dirty="0"/>
          </a:p>
        </p:txBody>
      </p:sp>
      <p:pic>
        <p:nvPicPr>
          <p:cNvPr id="1026" name="Picture 2" descr="https://lh3.googleusercontent.com/pw/AP1GczOKEVTHsz_JXRMBUhMuUztQEVggf5I6TBTpJa6byntYTddc4Qdd_aNYKec6RnPXMYAUfhr0NWO12fnQLkfM00Q5nKBQhYwkiaXpolhoJiGAtV6Dle8ezKEEngB202bUfdb8sNhy4YUdRwRkKTZDTBnK=w2445-h1373-s-no?authuser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5" y="692696"/>
            <a:ext cx="8967442" cy="503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9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https://lh3.googleusercontent.com/pw/AP1GczOKEVTHsz_JXRMBUhMuUztQEVggf5I6TBTpJa6byntYTddc4Qdd_aNYKec6RnPXMYAUfhr0NWO12fnQLkfM00Q5nKBQhYwkiaXpolhoJiGAtV6Dle8ezKEEngB202bUfdb8sNhy4YUdRwRkKTZDTBnK=w2445-h1373-s-no?authuser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5" y="692696"/>
            <a:ext cx="8967442" cy="503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pw/AP1GczM5Lie-wiCNUMScd4WrUKtAl7TC_CiazgmrmwKjfTWzgupkaOxPw1U416clIizJtjT2HXepvI-RILO5EIsBNlu47SAXGjcKqyHNelNLslsWsasiBk72vO6P_GjCIjCDcAxtDFTaCPDo_EcsEsEZvuPS=w2194-h1233-s-no?authuser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" y="692696"/>
            <a:ext cx="8960564" cy="503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artalom helye 2"/>
          <p:cNvSpPr txBox="1">
            <a:spLocks/>
          </p:cNvSpPr>
          <p:nvPr/>
        </p:nvSpPr>
        <p:spPr>
          <a:xfrm>
            <a:off x="435896" y="206084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hu-H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hu-HU" dirty="0" smtClean="0"/>
          </a:p>
          <a:p>
            <a:r>
              <a:rPr lang="hu-HU" dirty="0" smtClean="0"/>
              <a:t>Forrás: </a:t>
            </a:r>
            <a:r>
              <a:rPr lang="hu-HU" dirty="0" err="1" smtClean="0">
                <a:hlinkClick r:id="rId4"/>
              </a:rPr>
              <a:t>Google</a:t>
            </a:r>
            <a:r>
              <a:rPr lang="hu-HU" dirty="0" smtClean="0">
                <a:hlinkClick r:id="rId4"/>
              </a:rPr>
              <a:t> Fotók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43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DeepDream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err="1" smtClean="0"/>
              <a:t>Beginnings</a:t>
            </a:r>
            <a:r>
              <a:rPr lang="hu-HU" dirty="0" smtClean="0"/>
              <a:t>: image </a:t>
            </a:r>
            <a:r>
              <a:rPr lang="hu-HU" dirty="0" err="1" smtClean="0"/>
              <a:t>generation</a:t>
            </a:r>
            <a:r>
              <a:rPr lang="hu-HU" dirty="0" smtClean="0"/>
              <a:t> </a:t>
            </a:r>
            <a:r>
              <a:rPr lang="hu-HU" dirty="0" err="1" smtClean="0"/>
              <a:t>based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convolutional</a:t>
            </a:r>
            <a:r>
              <a:rPr lang="hu-HU" dirty="0" smtClean="0"/>
              <a:t> </a:t>
            </a:r>
            <a:r>
              <a:rPr lang="hu-HU" dirty="0" err="1" smtClean="0"/>
              <a:t>neural</a:t>
            </a:r>
            <a:r>
              <a:rPr lang="hu-HU" dirty="0" smtClean="0"/>
              <a:t> </a:t>
            </a:r>
            <a:r>
              <a:rPr lang="hu-HU" dirty="0" err="1" smtClean="0"/>
              <a:t>networks</a:t>
            </a:r>
            <a:r>
              <a:rPr lang="hu-HU" dirty="0" smtClean="0"/>
              <a:t> (</a:t>
            </a:r>
            <a:r>
              <a:rPr lang="hu-HU" dirty="0" err="1" smtClean="0"/>
              <a:t>CNNs</a:t>
            </a:r>
            <a:r>
              <a:rPr lang="hu-HU" dirty="0" smtClean="0"/>
              <a:t>) </a:t>
            </a:r>
            <a:r>
              <a:rPr lang="hu-HU" dirty="0" err="1" smtClean="0"/>
              <a:t>in</a:t>
            </a:r>
            <a:r>
              <a:rPr lang="hu-HU" dirty="0" smtClean="0"/>
              <a:t> 2014/15, </a:t>
            </a:r>
            <a:r>
              <a:rPr lang="hu-HU" dirty="0" err="1" smtClean="0"/>
              <a:t>Google</a:t>
            </a:r>
            <a:r>
              <a:rPr lang="hu-HU" dirty="0" smtClean="0"/>
              <a:t> </a:t>
            </a:r>
            <a:r>
              <a:rPr lang="hu-HU" dirty="0" err="1" smtClean="0">
                <a:hlinkClick r:id="rId2"/>
              </a:rPr>
              <a:t>DeepDream</a:t>
            </a:r>
            <a:endParaRPr lang="hu-HU" dirty="0" smtClean="0"/>
          </a:p>
          <a:p>
            <a:r>
              <a:rPr lang="hu-HU" dirty="0" err="1" smtClean="0"/>
              <a:t>Problem</a:t>
            </a:r>
            <a:r>
              <a:rPr lang="hu-HU" dirty="0" smtClean="0"/>
              <a:t>: </a:t>
            </a:r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visualise</a:t>
            </a:r>
            <a:r>
              <a:rPr lang="hu-HU" dirty="0" smtClean="0"/>
              <a:t> </a:t>
            </a:r>
            <a:r>
              <a:rPr lang="hu-HU" dirty="0" err="1" smtClean="0"/>
              <a:t>what</a:t>
            </a:r>
            <a:r>
              <a:rPr lang="hu-HU" dirty="0" smtClean="0"/>
              <a:t> a CNN </a:t>
            </a:r>
            <a:r>
              <a:rPr lang="hu-HU" dirty="0" err="1" smtClean="0"/>
              <a:t>knows</a:t>
            </a:r>
            <a:endParaRPr lang="hu-HU" dirty="0" smtClean="0"/>
          </a:p>
          <a:p>
            <a:pPr lvl="1"/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dirty="0" err="1" smtClean="0"/>
              <a:t>possibility</a:t>
            </a:r>
            <a:r>
              <a:rPr lang="hu-HU" dirty="0" smtClean="0"/>
              <a:t>: </a:t>
            </a:r>
            <a:r>
              <a:rPr lang="hu-HU" dirty="0" err="1" smtClean="0"/>
              <a:t>inspect</a:t>
            </a:r>
            <a:r>
              <a:rPr lang="hu-HU" dirty="0" smtClean="0"/>
              <a:t> </a:t>
            </a:r>
            <a:r>
              <a:rPr lang="hu-HU" dirty="0" err="1" smtClean="0"/>
              <a:t>its</a:t>
            </a:r>
            <a:r>
              <a:rPr lang="hu-HU" dirty="0" smtClean="0"/>
              <a:t> </a:t>
            </a:r>
            <a:r>
              <a:rPr lang="hu-HU" dirty="0" err="1" smtClean="0"/>
              <a:t>filters</a:t>
            </a:r>
            <a:endParaRPr lang="hu-HU" dirty="0" smtClean="0"/>
          </a:p>
          <a:p>
            <a:pPr lvl="1"/>
            <a:r>
              <a:rPr lang="hu-HU" dirty="0" err="1" smtClean="0"/>
              <a:t>Another</a:t>
            </a:r>
            <a:r>
              <a:rPr lang="hu-HU" dirty="0" smtClean="0"/>
              <a:t> </a:t>
            </a:r>
            <a:r>
              <a:rPr lang="hu-HU" dirty="0" err="1" smtClean="0"/>
              <a:t>option</a:t>
            </a:r>
            <a:r>
              <a:rPr lang="hu-HU" dirty="0" smtClean="0"/>
              <a:t>: </a:t>
            </a:r>
            <a:r>
              <a:rPr lang="hu-HU" dirty="0" err="1" smtClean="0"/>
              <a:t>give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trained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an image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show </a:t>
            </a:r>
            <a:r>
              <a:rPr lang="hu-HU" dirty="0" err="1" smtClean="0"/>
              <a:t>anything</a:t>
            </a:r>
            <a:r>
              <a:rPr lang="hu-HU" dirty="0" smtClean="0"/>
              <a:t>, </a:t>
            </a:r>
            <a:r>
              <a:rPr lang="hu-HU" dirty="0" err="1" smtClean="0"/>
              <a:t>this</a:t>
            </a:r>
            <a:r>
              <a:rPr lang="hu-HU" dirty="0" smtClean="0"/>
              <a:t> is </a:t>
            </a:r>
            <a:r>
              <a:rPr lang="hu-HU" dirty="0" err="1" smtClean="0"/>
              <a:t>then</a:t>
            </a:r>
            <a:r>
              <a:rPr lang="hu-HU" dirty="0" smtClean="0"/>
              <a:t> </a:t>
            </a:r>
            <a:r>
              <a:rPr lang="hu-HU" dirty="0" err="1" smtClean="0"/>
              <a:t>classified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a </a:t>
            </a:r>
            <a:r>
              <a:rPr lang="hu-HU" dirty="0" err="1" smtClean="0"/>
              <a:t>banana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e.g</a:t>
            </a:r>
            <a:r>
              <a:rPr lang="hu-HU" dirty="0" smtClean="0"/>
              <a:t>. </a:t>
            </a:r>
            <a:r>
              <a:rPr lang="hu-HU" dirty="0" err="1" smtClean="0"/>
              <a:t>confidence</a:t>
            </a:r>
            <a:r>
              <a:rPr lang="hu-HU" dirty="0" smtClean="0"/>
              <a:t> 0.00003; </a:t>
            </a:r>
            <a:r>
              <a:rPr lang="hu-HU" dirty="0" err="1" smtClean="0"/>
              <a:t>then</a:t>
            </a:r>
            <a:r>
              <a:rPr lang="hu-HU" dirty="0" smtClean="0"/>
              <a:t> </a:t>
            </a:r>
            <a:r>
              <a:rPr lang="hu-HU" dirty="0" err="1" smtClean="0"/>
              <a:t>apply</a:t>
            </a:r>
            <a:r>
              <a:rPr lang="hu-HU" dirty="0" smtClean="0"/>
              <a:t> </a:t>
            </a:r>
            <a:r>
              <a:rPr lang="hu-HU" dirty="0" err="1" smtClean="0"/>
              <a:t>gradient</a:t>
            </a:r>
            <a:r>
              <a:rPr lang="hu-HU" dirty="0" smtClean="0"/>
              <a:t> </a:t>
            </a:r>
            <a:r>
              <a:rPr lang="hu-HU" dirty="0" err="1" smtClean="0"/>
              <a:t>descent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modify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</a:t>
            </a:r>
            <a:r>
              <a:rPr lang="hu-HU" dirty="0" err="1" smtClean="0"/>
              <a:t>weights</a:t>
            </a:r>
            <a:r>
              <a:rPr lang="hu-HU" dirty="0" smtClean="0"/>
              <a:t> </a:t>
            </a:r>
            <a:r>
              <a:rPr lang="hu-HU" b="1" dirty="0" err="1" smtClean="0"/>
              <a:t>but</a:t>
            </a:r>
            <a:r>
              <a:rPr lang="hu-HU" b="1" dirty="0" smtClean="0"/>
              <a:t> </a:t>
            </a:r>
            <a:r>
              <a:rPr lang="hu-HU" b="1" dirty="0" err="1" smtClean="0"/>
              <a:t>rather</a:t>
            </a:r>
            <a:r>
              <a:rPr lang="hu-HU" b="1" dirty="0" smtClean="0"/>
              <a:t> </a:t>
            </a:r>
            <a:r>
              <a:rPr lang="hu-HU" b="1" dirty="0" err="1" smtClean="0"/>
              <a:t>the</a:t>
            </a:r>
            <a:r>
              <a:rPr lang="hu-HU" b="1" dirty="0" smtClean="0"/>
              <a:t> </a:t>
            </a:r>
            <a:r>
              <a:rPr lang="hu-HU" b="1" dirty="0" err="1" smtClean="0"/>
              <a:t>pixels</a:t>
            </a:r>
            <a:r>
              <a:rPr lang="hu-HU" b="1" dirty="0" smtClean="0"/>
              <a:t> of </a:t>
            </a:r>
            <a:r>
              <a:rPr lang="hu-HU" b="1" dirty="0" err="1" smtClean="0"/>
              <a:t>the</a:t>
            </a:r>
            <a:r>
              <a:rPr lang="hu-HU" b="1" dirty="0" smtClean="0"/>
              <a:t> input image </a:t>
            </a:r>
            <a:r>
              <a:rPr lang="hu-HU" dirty="0" err="1" smtClean="0"/>
              <a:t>so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image</a:t>
            </a:r>
            <a:r>
              <a:rPr lang="hu-HU" dirty="0" smtClean="0"/>
              <a:t> </a:t>
            </a:r>
            <a:r>
              <a:rPr lang="hu-HU" dirty="0" err="1" smtClean="0"/>
              <a:t>would</a:t>
            </a:r>
            <a:r>
              <a:rPr lang="hu-HU" dirty="0" smtClean="0"/>
              <a:t> be </a:t>
            </a:r>
            <a:r>
              <a:rPr lang="hu-HU" dirty="0" err="1" smtClean="0"/>
              <a:t>recognised</a:t>
            </a:r>
            <a:r>
              <a:rPr lang="hu-HU" dirty="0" smtClean="0"/>
              <a:t> </a:t>
            </a:r>
            <a:r>
              <a:rPr lang="hu-HU" b="1" dirty="0" smtClean="0"/>
              <a:t>a bit more </a:t>
            </a:r>
            <a:r>
              <a:rPr lang="hu-HU" b="1" dirty="0" err="1" smtClean="0"/>
              <a:t>as</a:t>
            </a:r>
            <a:r>
              <a:rPr lang="hu-HU" b="1" dirty="0" smtClean="0"/>
              <a:t> a </a:t>
            </a:r>
            <a:r>
              <a:rPr lang="hu-HU" b="1" dirty="0" err="1" smtClean="0"/>
              <a:t>banana</a:t>
            </a:r>
            <a:r>
              <a:rPr lang="hu-HU" b="1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next</a:t>
            </a:r>
            <a:r>
              <a:rPr lang="hu-HU" dirty="0" smtClean="0"/>
              <a:t> </a:t>
            </a:r>
            <a:r>
              <a:rPr lang="hu-HU" dirty="0" err="1" smtClean="0"/>
              <a:t>iteration</a:t>
            </a:r>
            <a:endParaRPr lang="hu-HU" dirty="0" smtClean="0"/>
          </a:p>
          <a:p>
            <a:pPr lvl="2"/>
            <a:r>
              <a:rPr lang="hu-HU" dirty="0" err="1" smtClean="0"/>
              <a:t>Additional</a:t>
            </a:r>
            <a:r>
              <a:rPr lang="hu-HU" dirty="0" smtClean="0"/>
              <a:t> </a:t>
            </a:r>
            <a:r>
              <a:rPr lang="hu-HU" dirty="0" err="1" smtClean="0"/>
              <a:t>condition</a:t>
            </a:r>
            <a:r>
              <a:rPr lang="hu-HU" dirty="0" smtClean="0"/>
              <a:t>: </a:t>
            </a:r>
            <a:r>
              <a:rPr lang="hu-HU" dirty="0" err="1" smtClean="0"/>
              <a:t>the</a:t>
            </a:r>
            <a:r>
              <a:rPr lang="hu-HU" dirty="0" smtClean="0"/>
              <a:t> image </a:t>
            </a:r>
            <a:r>
              <a:rPr lang="hu-HU" dirty="0" err="1" smtClean="0"/>
              <a:t>needs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similar</a:t>
            </a:r>
            <a:r>
              <a:rPr lang="hu-HU" dirty="0" smtClean="0"/>
              <a:t> </a:t>
            </a:r>
            <a:r>
              <a:rPr lang="hu-HU" dirty="0" err="1" smtClean="0"/>
              <a:t>statistical</a:t>
            </a:r>
            <a:r>
              <a:rPr lang="hu-HU" dirty="0" smtClean="0"/>
              <a:t> </a:t>
            </a:r>
            <a:r>
              <a:rPr lang="hu-HU" dirty="0" err="1" smtClean="0"/>
              <a:t>properties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a </a:t>
            </a:r>
            <a:r>
              <a:rPr lang="hu-HU" dirty="0" err="1" smtClean="0"/>
              <a:t>real</a:t>
            </a:r>
            <a:r>
              <a:rPr lang="hu-HU" dirty="0" smtClean="0"/>
              <a:t> image, </a:t>
            </a:r>
            <a:r>
              <a:rPr lang="hu-HU" dirty="0" err="1" smtClean="0"/>
              <a:t>e.g</a:t>
            </a:r>
            <a:r>
              <a:rPr lang="hu-HU" dirty="0" smtClean="0"/>
              <a:t>. </a:t>
            </a:r>
            <a:r>
              <a:rPr lang="hu-HU" dirty="0" err="1" smtClean="0"/>
              <a:t>neighboring</a:t>
            </a:r>
            <a:r>
              <a:rPr lang="hu-HU" dirty="0" smtClean="0"/>
              <a:t> pixel </a:t>
            </a:r>
            <a:r>
              <a:rPr lang="hu-HU" dirty="0" err="1" smtClean="0"/>
              <a:t>values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correlated</a:t>
            </a:r>
            <a:endParaRPr lang="hu-HU" dirty="0" smtClean="0"/>
          </a:p>
          <a:p>
            <a:r>
              <a:rPr lang="hu-HU" dirty="0" err="1" smtClean="0"/>
              <a:t>This</a:t>
            </a:r>
            <a:r>
              <a:rPr lang="hu-HU" dirty="0" smtClean="0"/>
              <a:t> idea </a:t>
            </a:r>
            <a:r>
              <a:rPr lang="hu-HU" dirty="0" err="1" smtClean="0"/>
              <a:t>was</a:t>
            </a:r>
            <a:r>
              <a:rPr lang="hu-HU" dirty="0" smtClean="0"/>
              <a:t> </a:t>
            </a:r>
            <a:r>
              <a:rPr lang="hu-HU" dirty="0" err="1" smtClean="0"/>
              <a:t>implemented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application</a:t>
            </a:r>
            <a:r>
              <a:rPr lang="hu-HU" dirty="0" smtClean="0"/>
              <a:t> </a:t>
            </a:r>
            <a:r>
              <a:rPr lang="hu-HU" dirty="0" err="1" smtClean="0"/>
              <a:t>called</a:t>
            </a:r>
            <a:r>
              <a:rPr lang="hu-HU" dirty="0" smtClean="0"/>
              <a:t> </a:t>
            </a:r>
            <a:r>
              <a:rPr lang="hu-HU" dirty="0" err="1" smtClean="0"/>
              <a:t>DeepDream</a:t>
            </a:r>
            <a:r>
              <a:rPr lang="hu-HU" dirty="0" smtClean="0"/>
              <a:t> </a:t>
            </a:r>
            <a:r>
              <a:rPr lang="hu-HU" dirty="0" err="1" smtClean="0"/>
              <a:t>based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an image </a:t>
            </a:r>
            <a:r>
              <a:rPr lang="hu-HU" dirty="0" err="1" smtClean="0"/>
              <a:t>classification</a:t>
            </a:r>
            <a:r>
              <a:rPr lang="hu-HU" dirty="0" smtClean="0"/>
              <a:t> CNN </a:t>
            </a:r>
            <a:r>
              <a:rPr lang="hu-HU" dirty="0" err="1" smtClean="0"/>
              <a:t>called</a:t>
            </a:r>
            <a:r>
              <a:rPr lang="hu-HU" dirty="0" smtClean="0"/>
              <a:t> </a:t>
            </a:r>
            <a:r>
              <a:rPr lang="hu-HU" dirty="0" err="1" smtClean="0"/>
              <a:t>Inception</a:t>
            </a:r>
            <a:endParaRPr lang="hu-HU" dirty="0" smtClean="0"/>
          </a:p>
          <a:p>
            <a:r>
              <a:rPr lang="en-GB" dirty="0" smtClean="0"/>
              <a:t>https</a:t>
            </a:r>
            <a:r>
              <a:rPr lang="en-GB" dirty="0"/>
              <a:t>://</a:t>
            </a:r>
            <a:r>
              <a:rPr lang="en-GB" dirty="0" err="1"/>
              <a:t>research.google</a:t>
            </a:r>
            <a:r>
              <a:rPr lang="en-GB" dirty="0"/>
              <a:t>/blog/</a:t>
            </a:r>
            <a:r>
              <a:rPr lang="en-GB" dirty="0" err="1"/>
              <a:t>inceptionism</a:t>
            </a:r>
            <a:r>
              <a:rPr lang="en-GB" dirty="0"/>
              <a:t>-going-deeper-into-neural-networks</a:t>
            </a:r>
            <a:r>
              <a:rPr lang="en-GB" dirty="0" smtClean="0"/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8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églalap 3"/>
          <p:cNvSpPr/>
          <p:nvPr/>
        </p:nvSpPr>
        <p:spPr>
          <a:xfrm>
            <a:off x="1207925" y="2780928"/>
            <a:ext cx="6624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 smtClean="0"/>
              <a:t>Starting out </a:t>
            </a:r>
            <a:r>
              <a:rPr lang="hu-HU" dirty="0" err="1" smtClean="0"/>
              <a:t>from</a:t>
            </a:r>
            <a:r>
              <a:rPr lang="hu-HU" dirty="0" smtClean="0"/>
              <a:t> random </a:t>
            </a:r>
            <a:r>
              <a:rPr lang="hu-HU" dirty="0" err="1" smtClean="0"/>
              <a:t>noise</a:t>
            </a:r>
            <a:r>
              <a:rPr lang="hu-HU" dirty="0" smtClean="0"/>
              <a:t>,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want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input image </a:t>
            </a:r>
            <a:r>
              <a:rPr lang="hu-HU" dirty="0" err="1" smtClean="0"/>
              <a:t>to</a:t>
            </a:r>
            <a:r>
              <a:rPr lang="hu-HU" dirty="0" smtClean="0"/>
              <a:t> be more </a:t>
            </a:r>
            <a:r>
              <a:rPr lang="hu-HU" dirty="0" err="1" smtClean="0"/>
              <a:t>banana-like</a:t>
            </a:r>
            <a:r>
              <a:rPr lang="hu-HU" dirty="0" smtClean="0"/>
              <a:t>; </a:t>
            </a:r>
            <a:r>
              <a:rPr lang="hu-HU" dirty="0" err="1" smtClean="0"/>
              <a:t>source</a:t>
            </a:r>
            <a:r>
              <a:rPr lang="hu-HU" dirty="0" smtClean="0"/>
              <a:t>: </a:t>
            </a:r>
            <a:r>
              <a:rPr lang="hu-HU" dirty="0" err="1" smtClean="0">
                <a:hlinkClick r:id="rId2"/>
              </a:rPr>
              <a:t>Google</a:t>
            </a:r>
            <a:r>
              <a:rPr lang="hu-HU" dirty="0" smtClean="0">
                <a:hlinkClick r:id="rId2"/>
              </a:rPr>
              <a:t> </a:t>
            </a:r>
            <a:r>
              <a:rPr lang="hu-HU" dirty="0" err="1" smtClean="0">
                <a:hlinkClick r:id="rId2"/>
              </a:rPr>
              <a:t>Photos</a:t>
            </a:r>
            <a:endParaRPr lang="en-GB" dirty="0"/>
          </a:p>
        </p:txBody>
      </p:sp>
      <p:pic>
        <p:nvPicPr>
          <p:cNvPr id="3074" name="Picture 2" descr="https://lh3.googleusercontent.com/pw/AP1GczObd0G4dYvpesTun5p9VK4-ZF2JlL1SYFuMrXm7KF2whawjMvbvhVJbM7LwYwwyeGiayfwfzaw3qNSsj27Z9wzuiF68UC7LpGIjDrlQFXcvDZUFLyJ3JtbkOJlaOIHFAY-jM1_XdLdY6pvSd4N8_ufq=w700-h283-s-no?authuser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66675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3.googleusercontent.com/pw/AP1GczOKp0_BKTEhIU_RQHJ9kyNKFN-KVYfDRZsuX9PnsIue0y_r3kppIUqIb3In4YFsAdmywbmE3HhGUbP2mUHFXieNYEUjdBGrrF2CJJtFgt5CvSen4tuGCkG81MD2u5qFQFvsYgnsMp55fVqT1Y5LnWH-=w737-h432-s-no?authuser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459252"/>
            <a:ext cx="5476503" cy="321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églalap 7"/>
          <p:cNvSpPr/>
          <p:nvPr/>
        </p:nvSpPr>
        <p:spPr>
          <a:xfrm>
            <a:off x="6680533" y="465313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 err="1" smtClean="0"/>
              <a:t>Source</a:t>
            </a:r>
            <a:r>
              <a:rPr lang="hu-HU" dirty="0" smtClean="0"/>
              <a:t>:</a:t>
            </a:r>
          </a:p>
          <a:p>
            <a:r>
              <a:rPr lang="hu-HU" dirty="0" err="1" smtClean="0">
                <a:hlinkClick r:id="rId5"/>
              </a:rPr>
              <a:t>Google</a:t>
            </a:r>
            <a:r>
              <a:rPr lang="hu-HU" dirty="0" smtClean="0">
                <a:hlinkClick r:id="rId5"/>
              </a:rPr>
              <a:t> </a:t>
            </a:r>
            <a:r>
              <a:rPr lang="hu-HU" dirty="0" err="1" smtClean="0">
                <a:hlinkClick r:id="rId5"/>
              </a:rPr>
              <a:t>Photos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823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2491</TotalTime>
  <Words>2539</Words>
  <Application>Microsoft Office PowerPoint</Application>
  <PresentationFormat>Diavetítés a képernyőre (4:3 oldalarány)</PresentationFormat>
  <Paragraphs>186</Paragraphs>
  <Slides>23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24" baseType="lpstr">
      <vt:lpstr>Office-téma</vt:lpstr>
      <vt:lpstr>Generative Artificial Intelligence Image Generation with Deep Learning Models</vt:lpstr>
      <vt:lpstr>Two Main Areas of Generative AI</vt:lpstr>
      <vt:lpstr>Image Generation</vt:lpstr>
      <vt:lpstr>Development of Image Generation</vt:lpstr>
      <vt:lpstr>Image Generation</vt:lpstr>
      <vt:lpstr>PowerPoint bemutató</vt:lpstr>
      <vt:lpstr>PowerPoint bemutató</vt:lpstr>
      <vt:lpstr>DeepDream</vt:lpstr>
      <vt:lpstr>PowerPoint bemutató</vt:lpstr>
      <vt:lpstr>PowerPoint bemutató</vt:lpstr>
      <vt:lpstr>DeepDream</vt:lpstr>
      <vt:lpstr>DeepDream</vt:lpstr>
      <vt:lpstr>Variational Autoencoder</vt:lpstr>
      <vt:lpstr>Variational Autoencoder</vt:lpstr>
      <vt:lpstr>Variational Autoencoder</vt:lpstr>
      <vt:lpstr>Operations on Latent Vectors</vt:lpstr>
      <vt:lpstr>Operations on Latent Vectors</vt:lpstr>
      <vt:lpstr>GAN</vt:lpstr>
      <vt:lpstr>Training a GAN</vt:lpstr>
      <vt:lpstr>Training a GAN</vt:lpstr>
      <vt:lpstr>Developments of GAN</vt:lpstr>
      <vt:lpstr>GAN</vt:lpstr>
      <vt:lpstr>The „Uncanny Valley” Effect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bemutató</dc:title>
  <dc:creator>Anonim</dc:creator>
  <cp:lastModifiedBy>Anonim</cp:lastModifiedBy>
  <cp:revision>42</cp:revision>
  <dcterms:created xsi:type="dcterms:W3CDTF">2025-10-09T10:25:08Z</dcterms:created>
  <dcterms:modified xsi:type="dcterms:W3CDTF">2025-11-07T15:30:30Z</dcterms:modified>
</cp:coreProperties>
</file>